
<file path=[Content_Types].xml><?xml version="1.0" encoding="utf-8"?>
<Types xmlns="http://schemas.openxmlformats.org/package/2006/content-types">
  <Default Extension="svg" ContentType="image/svg+xml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Layouts/slideLayout13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notesSlides/notesSlide17.xml" ContentType="application/vnd.openxmlformats-officedocument.presentationml.notes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5143500" type="screen16x9"/>
  <p:notesSz cx="6858000" cy="9144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0" d="6"/>
          <a:sy n="0" d="2"/>
        </p:scale>
        <p:origin x="532430320" y="0"/>
      </p:cViewPr>
      <p:guideLst>
        <p:guide pos="2880"/>
        <p:guide pos="162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 /><Relationship Id="rId29" Type="http://schemas.openxmlformats.org/officeDocument/2006/relationships/tableStyles" Target="tableStyles.xml" /><Relationship Id="rId30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786638" name="Google Shape;3;n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8366065" name="Google Shape;4;n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995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018142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254789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CBF86F-302B-4DCE-D7EB-51237979EC3D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7608678" name="Google Shape;126;g2f986762dd4_0_116:notes"/>
          <p:cNvSpPr txBox="1">
            <a:spLocks noGrp="1"/>
          </p:cNvSpPr>
          <p:nvPr>
            <p:ph type="body" idx="1"/>
          </p:nvPr>
        </p:nvSpPr>
        <p:spPr bwMode="auto">
          <a:xfrm>
            <a:off x="685785" y="4343384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95825621" name="Google Shape;127;g2f986762dd4_0_116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0998" y="685800"/>
            <a:ext cx="6095998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7906107" name="Google Shape;126;g2f986762dd4_0_116:notes"/>
          <p:cNvSpPr txBox="1">
            <a:spLocks noGrp="1"/>
          </p:cNvSpPr>
          <p:nvPr>
            <p:ph type="body" idx="1"/>
          </p:nvPr>
        </p:nvSpPr>
        <p:spPr bwMode="auto">
          <a:xfrm>
            <a:off x="685785" y="4343384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65063386" name="Google Shape;127;g2f986762dd4_0_116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0998" y="685800"/>
            <a:ext cx="6095998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5542195" name="Google Shape;126;g2f986762dd4_0_116:notes"/>
          <p:cNvSpPr txBox="1">
            <a:spLocks noGrp="1"/>
          </p:cNvSpPr>
          <p:nvPr>
            <p:ph type="body" idx="1"/>
          </p:nvPr>
        </p:nvSpPr>
        <p:spPr bwMode="auto">
          <a:xfrm>
            <a:off x="685785" y="4343384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55503212" name="Google Shape;127;g2f986762dd4_0_116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0998" y="685800"/>
            <a:ext cx="6095998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5241023" name="Google Shape;126;g2f986762dd4_0_116:notes"/>
          <p:cNvSpPr txBox="1">
            <a:spLocks noGrp="1"/>
          </p:cNvSpPr>
          <p:nvPr>
            <p:ph type="body" idx="1"/>
          </p:nvPr>
        </p:nvSpPr>
        <p:spPr bwMode="auto">
          <a:xfrm>
            <a:off x="685785" y="4343384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46755285" name="Google Shape;127;g2f986762dd4_0_116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0998" y="685800"/>
            <a:ext cx="6095998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5152397" name="Google Shape;240;g34ef1f63de7_0_120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09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893262" name="Google Shape;241;g34ef1f63de7_0_120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6935114" name="Google Shape;240;g34ef1f63de7_0_120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09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811709" name="Google Shape;241;g34ef1f63de7_0_120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1496341" name="Google Shape;240;g34ef1f63de7_0_120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09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105347" name="Google Shape;241;g34ef1f63de7_0_120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7645209" name="Google Shape;240;g34ef1f63de7_0_120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09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398504" name="Google Shape;241;g34ef1f63de7_0_120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8583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7073936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88630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EB0219B-987D-531C-9D06-4B665B96A445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27141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227024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831391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8E18E3-A4DE-0045-E0B3-07E586B65667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94832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959317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506828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BF3E922-ECE6-5481-AEA9-3DF0CD52A762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93872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184604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692765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8B0BB6-C80D-53F5-392F-5ACB169E4E5E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2714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999538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394729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B722130-9CC2-4FE4-9FFE-86A8AC662E56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90798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127649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19190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01854A5-3830-4CCB-465A-75EEA4993AB1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4840241" name="Google Shape;272;g34ef1f63de7_0_154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88576" name="Google Shape;273;g34ef1f63de7_0_154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6492930" name="Google Shape;75;g2f986762dd4_0_52:notes"/>
          <p:cNvSpPr txBox="1">
            <a:spLocks noGrp="1"/>
          </p:cNvSpPr>
          <p:nvPr>
            <p:ph type="body" idx="1"/>
          </p:nvPr>
        </p:nvSpPr>
        <p:spPr bwMode="auto"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(Hamilton, 1966; Medawar, 1958; Williams, 1957)</a:t>
            </a:r>
            <a:endParaRPr/>
          </a:p>
        </p:txBody>
      </p:sp>
      <p:sp>
        <p:nvSpPr>
          <p:cNvPr id="2137023465" name="Google Shape;76;g2f986762dd4_0_52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143141" y="685795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2368555" name="Google Shape;84;g2f986762dd4_0_57:notes"/>
          <p:cNvSpPr txBox="1">
            <a:spLocks noGrp="1"/>
          </p:cNvSpPr>
          <p:nvPr>
            <p:ph type="body" idx="1"/>
          </p:nvPr>
        </p:nvSpPr>
        <p:spPr bwMode="auto"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09660437" name="Google Shape;85;g2f986762dd4_0_5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143141" y="685795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1026013" name="Google Shape;102;g2f986762dd4_0_71:notes"/>
          <p:cNvSpPr txBox="1">
            <a:spLocks noGrp="1"/>
          </p:cNvSpPr>
          <p:nvPr>
            <p:ph type="body" idx="1"/>
          </p:nvPr>
        </p:nvSpPr>
        <p:spPr bwMode="auto">
          <a:xfrm>
            <a:off x="685786" y="4343385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40411446" name="Google Shape;103;g2f986762dd4_0_71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09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7785802" name="Google Shape;102;g2f986762dd4_0_71:notes"/>
          <p:cNvSpPr txBox="1">
            <a:spLocks noGrp="1"/>
          </p:cNvSpPr>
          <p:nvPr>
            <p:ph type="body" idx="1"/>
          </p:nvPr>
        </p:nvSpPr>
        <p:spPr bwMode="auto">
          <a:xfrm>
            <a:off x="685786" y="4343385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65493976" name="Google Shape;103;g2f986762dd4_0_71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09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0082269" name="Google Shape;102;g2f986762dd4_0_71:notes"/>
          <p:cNvSpPr txBox="1">
            <a:spLocks noGrp="1"/>
          </p:cNvSpPr>
          <p:nvPr>
            <p:ph type="body" idx="1"/>
          </p:nvPr>
        </p:nvSpPr>
        <p:spPr bwMode="auto">
          <a:xfrm>
            <a:off x="685785" y="4343384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57251154" name="Google Shape;103;g2f986762dd4_0_71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0998" y="685800"/>
            <a:ext cx="6095998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1750453" name="Google Shape;126;g2f986762dd4_0_116:notes"/>
          <p:cNvSpPr txBox="1">
            <a:spLocks noGrp="1"/>
          </p:cNvSpPr>
          <p:nvPr>
            <p:ph type="body" idx="1"/>
          </p:nvPr>
        </p:nvSpPr>
        <p:spPr bwMode="auto">
          <a:xfrm>
            <a:off x="685786" y="4343385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78350306" name="Google Shape;127;g2f986762dd4_0_116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09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8914360" name="Google Shape;126;g2f986762dd4_0_116:notes"/>
          <p:cNvSpPr txBox="1">
            <a:spLocks noGrp="1"/>
          </p:cNvSpPr>
          <p:nvPr>
            <p:ph type="body" idx="1"/>
          </p:nvPr>
        </p:nvSpPr>
        <p:spPr bwMode="auto">
          <a:xfrm>
            <a:off x="685785" y="4343384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00046602" name="Google Shape;127;g2f986762dd4_0_116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0998" y="685800"/>
            <a:ext cx="6095998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3661217" name="Google Shape;10;p2"/>
          <p:cNvSpPr txBox="1">
            <a:spLocks noGrp="1"/>
          </p:cNvSpPr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1455334086" name="Google Shape;11;p2"/>
          <p:cNvSpPr txBox="1">
            <a:spLocks noGrp="1"/>
          </p:cNvSpPr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076554111" name="Google Shape;12;p2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showMasterSp="1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8567015" name="Google Shape;45;p11"/>
          <p:cNvSpPr txBox="1">
            <a:spLocks noGrp="1"/>
          </p:cNvSpPr>
          <p:nvPr>
            <p:ph type="title" hasCustomPrompt="1"/>
          </p:nvPr>
        </p:nvSpPr>
        <p:spPr bwMode="auto"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703426746" name="Google Shape;46;p11"/>
          <p:cNvSpPr txBox="1">
            <a:spLocks noGrp="1"/>
          </p:cNvSpPr>
          <p:nvPr>
            <p:ph type="body" idx="1"/>
          </p:nvPr>
        </p:nvSpPr>
        <p:spPr bwMode="auto"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50816069" name="Google Shape;47;p11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7554608" name="Google Shape;49;p12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" preserve="0" showMasterPhAnim="0" showMasterSp="1" type="twoObj" userDrawn="1">
  <p:cSld name="TWO_OBJEC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8209837" name="Google Shape;51;p13"/>
          <p:cNvSpPr txBox="1">
            <a:spLocks noGrp="1"/>
          </p:cNvSpPr>
          <p:nvPr>
            <p:ph type="title"/>
          </p:nvPr>
        </p:nvSpPr>
        <p:spPr bwMode="auto"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91574214" name="Google Shape;52;p13"/>
          <p:cNvSpPr txBox="1">
            <a:spLocks noGrp="1"/>
          </p:cNvSpPr>
          <p:nvPr>
            <p:ph type="body" idx="1"/>
          </p:nvPr>
        </p:nvSpPr>
        <p:spPr bwMode="auto">
          <a:xfrm>
            <a:off x="457172" y="1203299"/>
            <a:ext cx="4015500" cy="29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8pPr>
            <a:lvl9pPr marL="4114800" lvl="8" indent="-228600" algn="l">
              <a:spcBef>
                <a:spcPts val="1200"/>
              </a:spcBef>
              <a:spcAft>
                <a:spcPts val="1200"/>
              </a:spcAft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02455681" name="Google Shape;53;p13"/>
          <p:cNvSpPr txBox="1">
            <a:spLocks noGrp="1"/>
          </p:cNvSpPr>
          <p:nvPr>
            <p:ph type="body" idx="2"/>
          </p:nvPr>
        </p:nvSpPr>
        <p:spPr bwMode="auto">
          <a:xfrm>
            <a:off x="4673927" y="1203299"/>
            <a:ext cx="4015500" cy="29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8pPr>
            <a:lvl9pPr marL="4114800" lvl="8" indent="-228600" algn="l">
              <a:spcBef>
                <a:spcPts val="1200"/>
              </a:spcBef>
              <a:spcAft>
                <a:spcPts val="1200"/>
              </a:spcAft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46157577" name="Google Shape;54;p13"/>
          <p:cNvSpPr txBox="1">
            <a:spLocks noGrp="1"/>
          </p:cNvSpPr>
          <p:nvPr>
            <p:ph type="ftr" idx="11"/>
          </p:nvPr>
        </p:nvSpPr>
        <p:spPr bwMode="auto">
          <a:xfrm>
            <a:off x="3127054" y="4685192"/>
            <a:ext cx="28980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300"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pPr>
              <a:defRPr/>
            </a:pPr>
            <a:endParaRPr/>
          </a:p>
        </p:txBody>
      </p:sp>
      <p:sp>
        <p:nvSpPr>
          <p:cNvPr id="1256662106" name="Google Shape;55;p13"/>
          <p:cNvSpPr txBox="1">
            <a:spLocks noGrp="1"/>
          </p:cNvSpPr>
          <p:nvPr>
            <p:ph type="sldNum" idx="12"/>
          </p:nvPr>
        </p:nvSpPr>
        <p:spPr bwMode="auto">
          <a:xfrm>
            <a:off x="6555842" y="4685192"/>
            <a:ext cx="2130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1pPr>
            <a:lvl2pPr marL="0" lvl="1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2pPr>
            <a:lvl3pPr marL="0" lvl="2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3pPr>
            <a:lvl4pPr marL="0" lvl="3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4pPr>
            <a:lvl5pPr marL="0" lvl="4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5pPr>
            <a:lvl6pPr marL="0" lvl="5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6pPr>
            <a:lvl7pPr marL="0" lvl="6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7pPr>
            <a:lvl8pPr marL="0" lvl="7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8pPr>
            <a:lvl9pPr marL="0" lvl="8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557838941" name="Google Shape;56;p13"/>
          <p:cNvSpPr txBox="1">
            <a:spLocks noGrp="1"/>
          </p:cNvSpPr>
          <p:nvPr>
            <p:ph type="dt" idx="10"/>
          </p:nvPr>
        </p:nvSpPr>
        <p:spPr bwMode="auto">
          <a:xfrm>
            <a:off x="457172" y="4685192"/>
            <a:ext cx="2130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300"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 1" preserve="0" showMasterPhAnim="0" showMasterSp="1" type="dgm" userDrawn="1">
  <p:cSld name="DIAGRA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0921561" name="Google Shape;58;p14"/>
          <p:cNvSpPr txBox="1">
            <a:spLocks noGrp="1"/>
          </p:cNvSpPr>
          <p:nvPr>
            <p:ph type="title"/>
          </p:nvPr>
        </p:nvSpPr>
        <p:spPr bwMode="auto"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05388234" name="Google Shape;59;p14"/>
          <p:cNvSpPr txBox="1">
            <a:spLocks noGrp="1"/>
          </p:cNvSpPr>
          <p:nvPr>
            <p:ph type="body" idx="1"/>
          </p:nvPr>
        </p:nvSpPr>
        <p:spPr bwMode="auto">
          <a:xfrm>
            <a:off x="457172" y="1203299"/>
            <a:ext cx="8228700" cy="29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228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228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7pPr>
            <a:lvl8pPr marL="3657600" lvl="7" indent="-228600" algn="l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8pPr>
            <a:lvl9pPr marL="4114800" lvl="8" indent="-228600" algn="l">
              <a:spcBef>
                <a:spcPts val="1200"/>
              </a:spcBef>
              <a:spcAft>
                <a:spcPts val="1200"/>
              </a:spcAft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77515408" name="Google Shape;60;p14"/>
          <p:cNvSpPr txBox="1">
            <a:spLocks noGrp="1"/>
          </p:cNvSpPr>
          <p:nvPr>
            <p:ph type="ftr" idx="11"/>
          </p:nvPr>
        </p:nvSpPr>
        <p:spPr bwMode="auto">
          <a:xfrm>
            <a:off x="3127054" y="4685192"/>
            <a:ext cx="28980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300"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pPr>
              <a:defRPr/>
            </a:pPr>
            <a:endParaRPr/>
          </a:p>
        </p:txBody>
      </p:sp>
      <p:sp>
        <p:nvSpPr>
          <p:cNvPr id="458985876" name="Google Shape;61;p14"/>
          <p:cNvSpPr txBox="1">
            <a:spLocks noGrp="1"/>
          </p:cNvSpPr>
          <p:nvPr>
            <p:ph type="sldNum" idx="12"/>
          </p:nvPr>
        </p:nvSpPr>
        <p:spPr bwMode="auto">
          <a:xfrm>
            <a:off x="6555842" y="4685192"/>
            <a:ext cx="2130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1pPr>
            <a:lvl2pPr marL="0" lvl="1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2pPr>
            <a:lvl3pPr marL="0" lvl="2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3pPr>
            <a:lvl4pPr marL="0" lvl="3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4pPr>
            <a:lvl5pPr marL="0" lvl="4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5pPr>
            <a:lvl6pPr marL="0" lvl="5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6pPr>
            <a:lvl7pPr marL="0" lvl="6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7pPr>
            <a:lvl8pPr marL="0" lvl="7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8pPr>
            <a:lvl9pPr marL="0" lvl="8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91491371" name="Google Shape;62;p14"/>
          <p:cNvSpPr txBox="1">
            <a:spLocks noGrp="1"/>
          </p:cNvSpPr>
          <p:nvPr>
            <p:ph type="dt" idx="10"/>
          </p:nvPr>
        </p:nvSpPr>
        <p:spPr bwMode="auto">
          <a:xfrm>
            <a:off x="457172" y="4685192"/>
            <a:ext cx="2130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300"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 2" preserve="0" showMasterPhAnim="0" showMasterSp="1" type="mediaAndTx" userDrawn="1">
  <p:cSld name="MEDIA_AND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4767423" name="Google Shape;64;p15"/>
          <p:cNvSpPr txBox="1">
            <a:spLocks noGrp="1"/>
          </p:cNvSpPr>
          <p:nvPr>
            <p:ph type="ftr" idx="11"/>
          </p:nvPr>
        </p:nvSpPr>
        <p:spPr bwMode="auto">
          <a:xfrm>
            <a:off x="3127054" y="4685192"/>
            <a:ext cx="28980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300"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pPr>
              <a:defRPr/>
            </a:pPr>
            <a:endParaRPr/>
          </a:p>
        </p:txBody>
      </p:sp>
      <p:sp>
        <p:nvSpPr>
          <p:cNvPr id="1007504296" name="Google Shape;65;p15"/>
          <p:cNvSpPr txBox="1">
            <a:spLocks noGrp="1"/>
          </p:cNvSpPr>
          <p:nvPr>
            <p:ph type="sldNum" idx="12"/>
          </p:nvPr>
        </p:nvSpPr>
        <p:spPr bwMode="auto">
          <a:xfrm>
            <a:off x="6555842" y="4685192"/>
            <a:ext cx="2130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1pPr>
            <a:lvl2pPr marL="0" lvl="1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2pPr>
            <a:lvl3pPr marL="0" lvl="2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3pPr>
            <a:lvl4pPr marL="0" lvl="3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4pPr>
            <a:lvl5pPr marL="0" lvl="4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5pPr>
            <a:lvl6pPr marL="0" lvl="5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6pPr>
            <a:lvl7pPr marL="0" lvl="6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7pPr>
            <a:lvl8pPr marL="0" lvl="7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8pPr>
            <a:lvl9pPr marL="0" lvl="8" indent="0" algn="r">
              <a:spcBef>
                <a:spcPts val="0"/>
              </a:spcBef>
              <a:buClr>
                <a:srgbClr val="000000"/>
              </a:buClr>
              <a:buSzPts val="1300"/>
              <a:buFont typeface="Times New Roman"/>
              <a:buNone/>
              <a:defRPr sz="1300" b="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50290223" name="Google Shape;66;p15"/>
          <p:cNvSpPr txBox="1">
            <a:spLocks noGrp="1"/>
          </p:cNvSpPr>
          <p:nvPr>
            <p:ph type="dt" idx="10"/>
          </p:nvPr>
        </p:nvSpPr>
        <p:spPr bwMode="auto">
          <a:xfrm>
            <a:off x="457172" y="4685192"/>
            <a:ext cx="2130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300"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7888374" name="Google Shape;14;p3"/>
          <p:cNvSpPr txBox="1">
            <a:spLocks noGrp="1"/>
          </p:cNvSpPr>
          <p:nvPr>
            <p:ph type="title"/>
          </p:nvPr>
        </p:nvSpPr>
        <p:spPr bwMode="auto"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1417720408" name="Google Shape;15;p3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showMasterSp="1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9161468" name="Google Shape;17;p4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76564929" name="Google Shape;18;p4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84189085" name="Google Shape;19;p4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showMasterSp="1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6379726" name="Google Shape;21;p5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98436862" name="Google Shape;22;p5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849867583" name="Google Shape;23;p5"/>
          <p:cNvSpPr txBox="1">
            <a:spLocks noGrp="1"/>
          </p:cNvSpPr>
          <p:nvPr>
            <p:ph type="body" idx="2"/>
          </p:nvPr>
        </p:nvSpPr>
        <p:spPr bwMode="auto">
          <a:xfrm>
            <a:off x="4832399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700551708" name="Google Shape;24;p5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1357185" name="Google Shape;26;p6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33367382" name="Google Shape;27;p6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showMasterSp="1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4201281" name="Google Shape;29;p7"/>
          <p:cNvSpPr txBox="1">
            <a:spLocks noGrp="1"/>
          </p:cNvSpPr>
          <p:nvPr>
            <p:ph type="title"/>
          </p:nvPr>
        </p:nvSpPr>
        <p:spPr bwMode="auto"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13234405" name="Google Shape;30;p7"/>
          <p:cNvSpPr txBox="1">
            <a:spLocks noGrp="1"/>
          </p:cNvSpPr>
          <p:nvPr>
            <p:ph type="body" idx="1"/>
          </p:nvPr>
        </p:nvSpPr>
        <p:spPr bwMode="auto"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1567710030" name="Google Shape;31;p7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showMasterSp="1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2113925" name="Google Shape;33;p8"/>
          <p:cNvSpPr txBox="1">
            <a:spLocks noGrp="1"/>
          </p:cNvSpPr>
          <p:nvPr>
            <p:ph type="title"/>
          </p:nvPr>
        </p:nvSpPr>
        <p:spPr bwMode="auto"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1230998260" name="Google Shape;34;p8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showMasterSp="1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2086954" name="Google Shape;36;p9"/>
          <p:cNvSpPr/>
          <p:nvPr/>
        </p:nvSpPr>
        <p:spPr bwMode="auto"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4146285" name="Google Shape;37;p9"/>
          <p:cNvSpPr txBox="1">
            <a:spLocks noGrp="1"/>
          </p:cNvSpPr>
          <p:nvPr>
            <p:ph type="title"/>
          </p:nvPr>
        </p:nvSpPr>
        <p:spPr bwMode="auto">
          <a:xfrm>
            <a:off x="265500" y="1233175"/>
            <a:ext cx="4045199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221556783" name="Google Shape;38;p9"/>
          <p:cNvSpPr txBox="1">
            <a:spLocks noGrp="1"/>
          </p:cNvSpPr>
          <p:nvPr>
            <p:ph type="subTitle" idx="1"/>
          </p:nvPr>
        </p:nvSpPr>
        <p:spPr bwMode="auto">
          <a:xfrm>
            <a:off x="265500" y="2803075"/>
            <a:ext cx="4045199" cy="123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842219109" name="Google Shape;39;p9"/>
          <p:cNvSpPr txBox="1">
            <a:spLocks noGrp="1"/>
          </p:cNvSpPr>
          <p:nvPr>
            <p:ph type="body" idx="2"/>
          </p:nvPr>
        </p:nvSpPr>
        <p:spPr bwMode="auto"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2350506" name="Google Shape;40;p9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showMasterSp="1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6085311" name="Google Shape;42;p10"/>
          <p:cNvSpPr txBox="1">
            <a:spLocks noGrp="1"/>
          </p:cNvSpPr>
          <p:nvPr>
            <p:ph type="body" idx="1"/>
          </p:nvPr>
        </p:nvSpPr>
        <p:spPr bwMode="auto"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595446001" name="Google Shape;43;p10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674775" name="Google Shape;6;p1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24135780" name="Google Shape;7;p1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Char char="●"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</a:defRPr>
            </a:lvl1pPr>
            <a:lvl2pPr marL="914400" lvl="1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Char char="○"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</a:defRPr>
            </a:lvl2pPr>
            <a:lvl3pPr marL="1371600" lvl="2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Char char="■"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</a:defRPr>
            </a:lvl3pPr>
            <a:lvl4pPr marL="1828800" lvl="3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Char char="●"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</a:defRPr>
            </a:lvl4pPr>
            <a:lvl5pPr marL="2286000" lvl="4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Char char="○"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</a:defRPr>
            </a:lvl5pPr>
            <a:lvl6pPr marL="2743200" lvl="5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Char char="■"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</a:defRPr>
            </a:lvl6pPr>
            <a:lvl7pPr marL="3200400" lvl="6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Char char="●"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</a:defRPr>
            </a:lvl7pPr>
            <a:lvl8pPr marL="3657600" lvl="7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Char char="○"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</a:defRPr>
            </a:lvl8pPr>
            <a:lvl9pPr marL="4114800" lvl="8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Char char="■"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82400136" name="Google Shape;8;p1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1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crestang@oregonstate.edu" TargetMode="Externa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7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media4.svg"/><Relationship Id="rId11" Type="http://schemas.openxmlformats.org/officeDocument/2006/relationships/image" Target="../media/image23.png"/><Relationship Id="rId12" Type="http://schemas.openxmlformats.org/officeDocument/2006/relationships/image" Target="../media/media5.svg"/><Relationship Id="rId13" Type="http://schemas.openxmlformats.org/officeDocument/2006/relationships/image" Target="../media/image12.png"/><Relationship Id="rId14" Type="http://schemas.openxmlformats.org/officeDocument/2006/relationships/image" Target="../media/image13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mailto:crestang@oregonstate.edu" TargetMode="External"/><Relationship Id="rId4" Type="http://schemas.openxmlformats.org/officeDocument/2006/relationships/image" Target="../media/image30.jpg"/><Relationship Id="rId5" Type="http://schemas.openxmlformats.org/officeDocument/2006/relationships/image" Target="../media/image31.png"/><Relationship Id="rId6" Type="http://schemas.openxmlformats.org/officeDocument/2006/relationships/image" Target="../media/image32.jpg"/><Relationship Id="rId7" Type="http://schemas.openxmlformats.org/officeDocument/2006/relationships/image" Target="../media/image3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media1.sv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media2.svg"/><Relationship Id="rId9" Type="http://schemas.openxmlformats.org/officeDocument/2006/relationships/image" Target="../media/image1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Relationship Id="rId9" Type="http://schemas.openxmlformats.org/officeDocument/2006/relationships/image" Target="../media/media3.sv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7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1297295" name="Google Shape;10;p2"/>
          <p:cNvSpPr txBox="1">
            <a:spLocks noGrp="1"/>
          </p:cNvSpPr>
          <p:nvPr>
            <p:ph type="ctrTitle"/>
          </p:nvPr>
        </p:nvSpPr>
        <p:spPr bwMode="auto">
          <a:xfrm flipH="0" flipV="0">
            <a:off x="311706" y="2367700"/>
            <a:ext cx="8520599" cy="984128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b" anchorCtr="0" forceAA="0" upright="0" compatLnSpc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algn="l">
              <a:defRPr/>
            </a:pPr>
            <a:r>
              <a:rPr sz="2400">
                <a:latin typeface="IBM Plex Sans"/>
                <a:ea typeface="IBM Plex Sans"/>
                <a:cs typeface="IBM Plex Sans"/>
              </a:rPr>
              <a:t>Title</a:t>
            </a:r>
            <a:endParaRPr sz="2400">
              <a:latin typeface="IBM Plex Sans"/>
              <a:cs typeface="IBM Plex Sans"/>
            </a:endParaRPr>
          </a:p>
        </p:txBody>
      </p:sp>
      <p:sp>
        <p:nvSpPr>
          <p:cNvPr id="232653999" name=""/>
          <p:cNvSpPr txBox="1"/>
          <p:nvPr/>
        </p:nvSpPr>
        <p:spPr bwMode="auto">
          <a:xfrm flipH="0" flipV="0">
            <a:off x="5428612" y="3542839"/>
            <a:ext cx="3617899" cy="14329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r">
              <a:defRPr/>
            </a:pPr>
            <a:r>
              <a:rPr sz="2200">
                <a:latin typeface="IBM Plex Sans"/>
                <a:ea typeface="IBM Plex Sans"/>
                <a:cs typeface="IBM Plex Sans"/>
              </a:rPr>
              <a:t>Giovanni A. Crestani</a:t>
            </a:r>
            <a:endParaRPr sz="2200">
              <a:latin typeface="IBM Plex Sans"/>
              <a:cs typeface="IBM Plex Sans"/>
            </a:endParaRPr>
          </a:p>
          <a:p>
            <a:pPr algn="r">
              <a:defRPr/>
            </a:pPr>
            <a:r>
              <a:rPr sz="2200">
                <a:latin typeface="IBM Plex Sans"/>
                <a:ea typeface="IBM Plex Sans"/>
                <a:cs typeface="IBM Plex Sans"/>
              </a:rPr>
              <a:t>PhD Student at Burke Lab</a:t>
            </a:r>
            <a:endParaRPr sz="2200">
              <a:latin typeface="IBM Plex Sans"/>
              <a:cs typeface="IBM Plex Sans"/>
            </a:endParaRPr>
          </a:p>
          <a:p>
            <a:pPr algn="r">
              <a:defRPr/>
            </a:pPr>
            <a:r>
              <a:rPr sz="2200">
                <a:latin typeface="IBM Plex Sans"/>
                <a:ea typeface="IBM Plex Sans"/>
                <a:cs typeface="IBM Plex Sans"/>
              </a:rPr>
              <a:t>Oregon State University</a:t>
            </a:r>
            <a:endParaRPr sz="2200">
              <a:latin typeface="IBM Plex Sans"/>
              <a:ea typeface="IBM Plex Sans"/>
              <a:cs typeface="IBM Plex Sans"/>
            </a:endParaRPr>
          </a:p>
          <a:p>
            <a:pPr algn="r">
              <a:defRPr/>
            </a:pPr>
            <a:r>
              <a:rPr sz="2200" u="sng">
                <a:latin typeface="IBM Plex Sans"/>
                <a:ea typeface="IBM Plex Sans"/>
                <a:cs typeface="IBM Plex Sans"/>
                <a:hlinkClick r:id="rId3" tooltip="mailto:crestang@oregonstate.edu"/>
              </a:rPr>
              <a:t>crestang@oregonstate.edu</a:t>
            </a:r>
            <a:endParaRPr sz="2200">
              <a:latin typeface="IBM Plex Sans"/>
              <a:cs typeface="IBM Plex Sans"/>
            </a:endParaRPr>
          </a:p>
        </p:txBody>
      </p:sp>
      <p:sp>
        <p:nvSpPr>
          <p:cNvPr id="927470104" name=""/>
          <p:cNvSpPr txBox="1"/>
          <p:nvPr/>
        </p:nvSpPr>
        <p:spPr bwMode="auto">
          <a:xfrm flipH="0" flipV="0">
            <a:off x="104463" y="4332658"/>
            <a:ext cx="2672274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2200">
                <a:latin typeface="IBM Plex Sans"/>
                <a:ea typeface="IBM Plex Sans"/>
                <a:cs typeface="IBM Plex Sans"/>
              </a:rPr>
              <a:t>Event name</a:t>
            </a:r>
            <a:endParaRPr sz="2200">
              <a:latin typeface="IBM Plex Sans"/>
              <a:cs typeface="IBM Plex Sans"/>
            </a:endParaRPr>
          </a:p>
          <a:p>
            <a:pPr algn="l">
              <a:defRPr/>
            </a:pPr>
            <a:r>
              <a:rPr sz="2200">
                <a:latin typeface="IBM Plex Sans"/>
                <a:ea typeface="IBM Plex Sans"/>
                <a:cs typeface="IBM Plex Sans"/>
              </a:rPr>
              <a:t>Location, </a:t>
            </a:r>
            <a:r>
              <a:rPr sz="2200">
                <a:latin typeface="IBM Plex Sans"/>
                <a:ea typeface="IBM Plex Sans"/>
                <a:cs typeface="IBM Plex Sans"/>
              </a:rPr>
              <a:t>Date</a:t>
            </a:r>
            <a:endParaRPr sz="2200">
              <a:latin typeface="IBM Plex Sans"/>
              <a:cs typeface="IBM Plex Sans"/>
            </a:endParaRPr>
          </a:p>
        </p:txBody>
      </p:sp>
      <p:cxnSp>
        <p:nvCxnSpPr>
          <p:cNvPr id="1788496853" name=""/>
          <p:cNvCxnSpPr/>
          <p:nvPr/>
        </p:nvCxnSpPr>
        <p:spPr bwMode="auto">
          <a:xfrm flipH="1" flipV="1">
            <a:off x="125912" y="2282398"/>
            <a:ext cx="8892174" cy="0"/>
          </a:xfrm>
          <a:prstGeom prst="line">
            <a:avLst/>
          </a:prstGeom>
          <a:ln w="19049" cap="flat" cmpd="sng" algn="ctr">
            <a:solidFill>
              <a:srgbClr val="000000"/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293396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7519" y="1135062"/>
            <a:ext cx="4050589" cy="2728117"/>
          </a:xfrm>
          <a:prstGeom prst="rect">
            <a:avLst/>
          </a:prstGeom>
          <a:ln w="126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122221921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747909" y="637685"/>
            <a:ext cx="2084387" cy="1403858"/>
          </a:xfrm>
          <a:prstGeom prst="rect">
            <a:avLst/>
          </a:prstGeom>
          <a:ln w="126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85927490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572000" y="637685"/>
            <a:ext cx="2084387" cy="1403858"/>
          </a:xfrm>
          <a:prstGeom prst="rect">
            <a:avLst/>
          </a:prstGeom>
          <a:ln w="126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210112566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rot="0" flipH="0" flipV="0">
            <a:off x="840200" y="4058235"/>
            <a:ext cx="1053417" cy="1053417"/>
          </a:xfrm>
          <a:prstGeom prst="rect">
            <a:avLst/>
          </a:prstGeom>
        </p:spPr>
      </p:pic>
      <p:sp>
        <p:nvSpPr>
          <p:cNvPr id="1359569886" name="Google Shape;107;p20"/>
          <p:cNvSpPr txBox="1"/>
          <p:nvPr/>
        </p:nvSpPr>
        <p:spPr bwMode="auto">
          <a:xfrm rot="0" flipH="0" flipV="0">
            <a:off x="913410" y="4435867"/>
            <a:ext cx="906999" cy="62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B-type</a:t>
            </a:r>
            <a:endParaRPr lang="en" sz="1200">
              <a:solidFill>
                <a:schemeClr val="bg1"/>
              </a:solidFill>
              <a:latin typeface="IBM Plex San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14-day gens.</a:t>
            </a:r>
            <a:endParaRPr sz="1200">
              <a:solidFill>
                <a:schemeClr val="bg1"/>
              </a:solidFill>
              <a:latin typeface="IBM Plex Sans"/>
            </a:endParaRPr>
          </a:p>
        </p:txBody>
      </p:sp>
      <p:pic>
        <p:nvPicPr>
          <p:cNvPr id="369403676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rot="0" flipH="0" flipV="0">
            <a:off x="2605989" y="4058235"/>
            <a:ext cx="1053417" cy="1053417"/>
          </a:xfrm>
          <a:prstGeom prst="rect">
            <a:avLst/>
          </a:prstGeom>
        </p:spPr>
      </p:pic>
      <p:sp>
        <p:nvSpPr>
          <p:cNvPr id="1417521186" name="Google Shape;107;p20"/>
          <p:cNvSpPr txBox="1"/>
          <p:nvPr/>
        </p:nvSpPr>
        <p:spPr bwMode="auto">
          <a:xfrm rot="0" flipH="0" flipV="0">
            <a:off x="2679198" y="4428237"/>
            <a:ext cx="906999" cy="62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O-type</a:t>
            </a:r>
            <a:endParaRPr sz="1200">
              <a:solidFill>
                <a:schemeClr val="bg1"/>
              </a:solidFill>
              <a:latin typeface="IBM Plex San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70-day gens.</a:t>
            </a:r>
            <a:endParaRPr sz="1200">
              <a:solidFill>
                <a:schemeClr val="bg1"/>
              </a:solidFill>
            </a:endParaRPr>
          </a:p>
        </p:txBody>
      </p:sp>
      <p:sp>
        <p:nvSpPr>
          <p:cNvPr id="1722208184" name="Title 1"/>
          <p:cNvSpPr>
            <a:spLocks noGrp="1"/>
          </p:cNvSpPr>
          <p:nvPr/>
        </p:nvSpPr>
        <p:spPr bwMode="auto">
          <a:xfrm>
            <a:off x="311698" y="87237"/>
            <a:ext cx="8520598" cy="572698"/>
          </a:xfrm>
        </p:spPr>
        <p:txBody>
          <a:bodyPr spcFirstLastPara="1" vertOverflow="overflow" horzOverflow="overflow" vert="horz" wrap="square" lIns="91422" tIns="91422" rIns="91422" bIns="91422" numCol="1" spcCol="0" rtlCol="0" fromWordArt="0" anchor="ctr" anchorCtr="0" forceAA="0" upright="0" compatLnSpc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>
              <a:defRPr/>
            </a:pPr>
            <a:r>
              <a:rPr lang="en-US" sz="21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Strong evidence of consistent </a:t>
            </a:r>
            <a:r>
              <a:rPr lang="en-US" sz="2100" b="1" i="1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phenotypic </a:t>
            </a:r>
            <a:r>
              <a:rPr lang="en-US" sz="21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differentiation</a:t>
            </a:r>
            <a:endParaRPr b="1"/>
          </a:p>
        </p:txBody>
      </p:sp>
      <p:pic>
        <p:nvPicPr>
          <p:cNvPr id="1166246129" name="Google Shape;115;p21"/>
          <p:cNvPicPr/>
          <p:nvPr/>
        </p:nvPicPr>
        <p:blipFill>
          <a:blip r:embed="rId8">
            <a:alphaModFix/>
          </a:blip>
          <a:stretch/>
        </p:blipFill>
        <p:spPr bwMode="auto">
          <a:xfrm>
            <a:off x="8037732" y="4694625"/>
            <a:ext cx="946962" cy="33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8970282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7519" y="1135062"/>
            <a:ext cx="4050589" cy="2728117"/>
          </a:xfrm>
          <a:prstGeom prst="rect">
            <a:avLst/>
          </a:prstGeom>
          <a:ln w="126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18043817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747909" y="637685"/>
            <a:ext cx="2084387" cy="1403858"/>
          </a:xfrm>
          <a:prstGeom prst="rect">
            <a:avLst/>
          </a:prstGeom>
          <a:ln w="126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184222130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571998" y="2121649"/>
            <a:ext cx="2084387" cy="1403858"/>
          </a:xfrm>
          <a:prstGeom prst="rect">
            <a:avLst/>
          </a:prstGeom>
          <a:ln w="126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120485166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572000" y="637685"/>
            <a:ext cx="2084387" cy="1403858"/>
          </a:xfrm>
          <a:prstGeom prst="rect">
            <a:avLst/>
          </a:prstGeom>
          <a:ln w="126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139234677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rot="0" flipH="0" flipV="0">
            <a:off x="840200" y="4058235"/>
            <a:ext cx="1053417" cy="1053417"/>
          </a:xfrm>
          <a:prstGeom prst="rect">
            <a:avLst/>
          </a:prstGeom>
        </p:spPr>
      </p:pic>
      <p:sp>
        <p:nvSpPr>
          <p:cNvPr id="35832620" name="Google Shape;107;p20"/>
          <p:cNvSpPr txBox="1"/>
          <p:nvPr/>
        </p:nvSpPr>
        <p:spPr bwMode="auto">
          <a:xfrm rot="0" flipH="0" flipV="0">
            <a:off x="913410" y="4435867"/>
            <a:ext cx="906999" cy="62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B-type</a:t>
            </a:r>
            <a:endParaRPr lang="en" sz="1200">
              <a:solidFill>
                <a:schemeClr val="bg1"/>
              </a:solidFill>
              <a:latin typeface="IBM Plex San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14-day gens.</a:t>
            </a:r>
            <a:endParaRPr sz="1200">
              <a:solidFill>
                <a:schemeClr val="bg1"/>
              </a:solidFill>
              <a:latin typeface="IBM Plex Sans"/>
            </a:endParaRPr>
          </a:p>
        </p:txBody>
      </p:sp>
      <p:pic>
        <p:nvPicPr>
          <p:cNvPr id="500466255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rot="0" flipH="0" flipV="0">
            <a:off x="2605989" y="4058235"/>
            <a:ext cx="1053417" cy="1053417"/>
          </a:xfrm>
          <a:prstGeom prst="rect">
            <a:avLst/>
          </a:prstGeom>
        </p:spPr>
      </p:pic>
      <p:sp>
        <p:nvSpPr>
          <p:cNvPr id="63818678" name="Google Shape;107;p20"/>
          <p:cNvSpPr txBox="1"/>
          <p:nvPr/>
        </p:nvSpPr>
        <p:spPr bwMode="auto">
          <a:xfrm rot="0" flipH="0" flipV="0">
            <a:off x="2679198" y="4428237"/>
            <a:ext cx="906999" cy="62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O-type</a:t>
            </a:r>
            <a:endParaRPr sz="1200">
              <a:solidFill>
                <a:schemeClr val="bg1"/>
              </a:solidFill>
              <a:latin typeface="IBM Plex San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70-day gens.</a:t>
            </a:r>
            <a:endParaRPr sz="1200">
              <a:solidFill>
                <a:schemeClr val="bg1"/>
              </a:solidFill>
            </a:endParaRPr>
          </a:p>
        </p:txBody>
      </p:sp>
      <p:sp>
        <p:nvSpPr>
          <p:cNvPr id="1388360056" name="Title 1"/>
          <p:cNvSpPr>
            <a:spLocks noGrp="1"/>
          </p:cNvSpPr>
          <p:nvPr/>
        </p:nvSpPr>
        <p:spPr bwMode="auto">
          <a:xfrm>
            <a:off x="311698" y="87237"/>
            <a:ext cx="8520598" cy="572698"/>
          </a:xfrm>
        </p:spPr>
        <p:txBody>
          <a:bodyPr spcFirstLastPara="1" vertOverflow="overflow" horzOverflow="overflow" vert="horz" wrap="square" lIns="91422" tIns="91422" rIns="91422" bIns="91422" numCol="1" spcCol="0" rtlCol="0" fromWordArt="0" anchor="ctr" anchorCtr="0" forceAA="0" upright="0" compatLnSpc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>
              <a:defRPr/>
            </a:pPr>
            <a:r>
              <a:rPr lang="en-US" sz="21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Strong evidence of consistent </a:t>
            </a:r>
            <a:r>
              <a:rPr lang="en-US" sz="2100" b="1" i="1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phenotypic </a:t>
            </a:r>
            <a:r>
              <a:rPr lang="en-US" sz="21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differentiation</a:t>
            </a:r>
            <a:endParaRPr b="1"/>
          </a:p>
        </p:txBody>
      </p:sp>
      <p:pic>
        <p:nvPicPr>
          <p:cNvPr id="406553067" name="Google Shape;115;p21"/>
          <p:cNvPicPr/>
          <p:nvPr/>
        </p:nvPicPr>
        <p:blipFill>
          <a:blip r:embed="rId9">
            <a:alphaModFix/>
          </a:blip>
          <a:stretch/>
        </p:blipFill>
        <p:spPr bwMode="auto">
          <a:xfrm>
            <a:off x="8037732" y="4694625"/>
            <a:ext cx="946962" cy="33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83714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7519" y="1135062"/>
            <a:ext cx="4050589" cy="2728117"/>
          </a:xfrm>
          <a:prstGeom prst="rect">
            <a:avLst/>
          </a:prstGeom>
          <a:ln w="126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172473453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747909" y="637685"/>
            <a:ext cx="2084387" cy="1403858"/>
          </a:xfrm>
          <a:prstGeom prst="rect">
            <a:avLst/>
          </a:prstGeom>
          <a:ln w="126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187800791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571998" y="2121649"/>
            <a:ext cx="2084387" cy="1403858"/>
          </a:xfrm>
          <a:prstGeom prst="rect">
            <a:avLst/>
          </a:prstGeom>
          <a:ln w="126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133232088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572000" y="637685"/>
            <a:ext cx="2084387" cy="1403858"/>
          </a:xfrm>
          <a:prstGeom prst="rect">
            <a:avLst/>
          </a:prstGeom>
          <a:ln w="126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1266135761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6747909" y="2121649"/>
            <a:ext cx="2084387" cy="1403858"/>
          </a:xfrm>
          <a:prstGeom prst="rect">
            <a:avLst/>
          </a:prstGeom>
          <a:ln w="126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1622833355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rot="0" flipH="0" flipV="0">
            <a:off x="840200" y="4058235"/>
            <a:ext cx="1053417" cy="1053417"/>
          </a:xfrm>
          <a:prstGeom prst="rect">
            <a:avLst/>
          </a:prstGeom>
        </p:spPr>
      </p:pic>
      <p:sp>
        <p:nvSpPr>
          <p:cNvPr id="1276137809" name="Google Shape;107;p20"/>
          <p:cNvSpPr txBox="1"/>
          <p:nvPr/>
        </p:nvSpPr>
        <p:spPr bwMode="auto">
          <a:xfrm rot="0" flipH="0" flipV="0">
            <a:off x="913410" y="4435867"/>
            <a:ext cx="906999" cy="62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B-type</a:t>
            </a:r>
            <a:endParaRPr lang="en" sz="1200">
              <a:solidFill>
                <a:schemeClr val="bg1"/>
              </a:solidFill>
              <a:latin typeface="IBM Plex San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14-day gens.</a:t>
            </a:r>
            <a:endParaRPr sz="1200">
              <a:solidFill>
                <a:schemeClr val="bg1"/>
              </a:solidFill>
              <a:latin typeface="IBM Plex Sans"/>
            </a:endParaRPr>
          </a:p>
        </p:txBody>
      </p:sp>
      <p:pic>
        <p:nvPicPr>
          <p:cNvPr id="919549110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rot="0" flipH="0" flipV="0">
            <a:off x="2605989" y="4058235"/>
            <a:ext cx="1053417" cy="1053417"/>
          </a:xfrm>
          <a:prstGeom prst="rect">
            <a:avLst/>
          </a:prstGeom>
        </p:spPr>
      </p:pic>
      <p:sp>
        <p:nvSpPr>
          <p:cNvPr id="1114156698" name="Google Shape;107;p20"/>
          <p:cNvSpPr txBox="1"/>
          <p:nvPr/>
        </p:nvSpPr>
        <p:spPr bwMode="auto">
          <a:xfrm rot="0" flipH="0" flipV="0">
            <a:off x="2679198" y="4428237"/>
            <a:ext cx="906999" cy="62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O-type</a:t>
            </a:r>
            <a:endParaRPr sz="1200">
              <a:solidFill>
                <a:schemeClr val="bg1"/>
              </a:solidFill>
              <a:latin typeface="IBM Plex San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70-day gens.</a:t>
            </a:r>
            <a:endParaRPr sz="1200">
              <a:solidFill>
                <a:schemeClr val="bg1"/>
              </a:solidFill>
            </a:endParaRPr>
          </a:p>
        </p:txBody>
      </p:sp>
      <p:sp>
        <p:nvSpPr>
          <p:cNvPr id="348154679" name="Title 1"/>
          <p:cNvSpPr>
            <a:spLocks noGrp="1"/>
          </p:cNvSpPr>
          <p:nvPr/>
        </p:nvSpPr>
        <p:spPr bwMode="auto">
          <a:xfrm>
            <a:off x="311698" y="87237"/>
            <a:ext cx="8520598" cy="572698"/>
          </a:xfrm>
        </p:spPr>
        <p:txBody>
          <a:bodyPr spcFirstLastPara="1" vertOverflow="overflow" horzOverflow="overflow" vert="horz" wrap="square" lIns="91422" tIns="91422" rIns="91422" bIns="91422" numCol="1" spcCol="0" rtlCol="0" fromWordArt="0" anchor="ctr" anchorCtr="0" forceAA="0" upright="0" compatLnSpc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>
              <a:defRPr/>
            </a:pPr>
            <a:r>
              <a:rPr lang="en-US" sz="21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Strong evidence of consistent </a:t>
            </a:r>
            <a:r>
              <a:rPr lang="en-US" sz="2100" b="1" i="1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phenotypic </a:t>
            </a:r>
            <a:r>
              <a:rPr lang="en-US" sz="21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differentiation</a:t>
            </a:r>
            <a:endParaRPr b="1"/>
          </a:p>
        </p:txBody>
      </p:sp>
      <p:pic>
        <p:nvPicPr>
          <p:cNvPr id="725137689" name="Google Shape;115;p21"/>
          <p:cNvPicPr/>
          <p:nvPr/>
        </p:nvPicPr>
        <p:blipFill>
          <a:blip r:embed="rId10">
            <a:alphaModFix/>
          </a:blip>
          <a:stretch/>
        </p:blipFill>
        <p:spPr bwMode="auto">
          <a:xfrm>
            <a:off x="8037732" y="4694625"/>
            <a:ext cx="946962" cy="33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20405845" name="Google Shape;115;p2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037732" y="4694625"/>
            <a:ext cx="946962" cy="330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45620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17519" y="1135062"/>
            <a:ext cx="4050589" cy="2728117"/>
          </a:xfrm>
          <a:prstGeom prst="rect">
            <a:avLst/>
          </a:prstGeom>
          <a:ln w="126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80547064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747909" y="637685"/>
            <a:ext cx="2084387" cy="1403858"/>
          </a:xfrm>
          <a:prstGeom prst="rect">
            <a:avLst/>
          </a:prstGeom>
          <a:ln w="126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165385094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571998" y="2121649"/>
            <a:ext cx="2084387" cy="1403858"/>
          </a:xfrm>
          <a:prstGeom prst="rect">
            <a:avLst/>
          </a:prstGeom>
          <a:ln w="126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1325079771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4572000" y="637685"/>
            <a:ext cx="2084387" cy="1403858"/>
          </a:xfrm>
          <a:prstGeom prst="rect">
            <a:avLst/>
          </a:prstGeom>
          <a:ln w="126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327054286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6747909" y="2121649"/>
            <a:ext cx="2084387" cy="1403858"/>
          </a:xfrm>
          <a:prstGeom prst="rect">
            <a:avLst/>
          </a:prstGeom>
          <a:ln w="126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541652444" name="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 bwMode="auto">
          <a:xfrm flipH="0" flipV="0">
            <a:off x="4571998" y="3601674"/>
            <a:ext cx="2084387" cy="1403858"/>
          </a:xfrm>
          <a:prstGeom prst="rect">
            <a:avLst/>
          </a:prstGeom>
          <a:ln w="126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885183262" name="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/>
        </p:blipFill>
        <p:spPr bwMode="auto">
          <a:xfrm flipH="0" flipV="0">
            <a:off x="6747909" y="3601674"/>
            <a:ext cx="2084387" cy="1403858"/>
          </a:xfrm>
          <a:prstGeom prst="rect">
            <a:avLst/>
          </a:prstGeom>
          <a:ln w="126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706852209" name="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 rot="0" flipH="0" flipV="0">
            <a:off x="840200" y="4058235"/>
            <a:ext cx="1053417" cy="1053417"/>
          </a:xfrm>
          <a:prstGeom prst="rect">
            <a:avLst/>
          </a:prstGeom>
        </p:spPr>
      </p:pic>
      <p:sp>
        <p:nvSpPr>
          <p:cNvPr id="694863954" name="Google Shape;107;p20"/>
          <p:cNvSpPr txBox="1"/>
          <p:nvPr/>
        </p:nvSpPr>
        <p:spPr bwMode="auto">
          <a:xfrm rot="0" flipH="0" flipV="0">
            <a:off x="913410" y="4435867"/>
            <a:ext cx="906999" cy="62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B-type</a:t>
            </a:r>
            <a:endParaRPr lang="en" sz="1200">
              <a:solidFill>
                <a:schemeClr val="bg1"/>
              </a:solidFill>
              <a:latin typeface="IBM Plex San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14-day gens.</a:t>
            </a:r>
            <a:endParaRPr sz="1200">
              <a:solidFill>
                <a:schemeClr val="bg1"/>
              </a:solidFill>
              <a:latin typeface="IBM Plex Sans"/>
            </a:endParaRPr>
          </a:p>
        </p:txBody>
      </p:sp>
      <p:pic>
        <p:nvPicPr>
          <p:cNvPr id="1498662365" name="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 rot="0" flipH="0" flipV="0">
            <a:off x="2605989" y="4058235"/>
            <a:ext cx="1053417" cy="1053417"/>
          </a:xfrm>
          <a:prstGeom prst="rect">
            <a:avLst/>
          </a:prstGeom>
        </p:spPr>
      </p:pic>
      <p:sp>
        <p:nvSpPr>
          <p:cNvPr id="587073197" name="Google Shape;107;p20"/>
          <p:cNvSpPr txBox="1"/>
          <p:nvPr/>
        </p:nvSpPr>
        <p:spPr bwMode="auto">
          <a:xfrm rot="0" flipH="0" flipV="0">
            <a:off x="2679198" y="4428237"/>
            <a:ext cx="906999" cy="62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O-type</a:t>
            </a:r>
            <a:endParaRPr sz="1200">
              <a:solidFill>
                <a:schemeClr val="bg1"/>
              </a:solidFill>
              <a:latin typeface="IBM Plex San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70-day gens.</a:t>
            </a:r>
            <a:endParaRPr sz="1200">
              <a:solidFill>
                <a:schemeClr val="bg1"/>
              </a:solidFill>
            </a:endParaRPr>
          </a:p>
        </p:txBody>
      </p:sp>
      <p:sp>
        <p:nvSpPr>
          <p:cNvPr id="908593919" name="Title 1"/>
          <p:cNvSpPr>
            <a:spLocks noGrp="1"/>
          </p:cNvSpPr>
          <p:nvPr/>
        </p:nvSpPr>
        <p:spPr bwMode="auto">
          <a:xfrm>
            <a:off x="311698" y="87237"/>
            <a:ext cx="8520598" cy="572698"/>
          </a:xfrm>
        </p:spPr>
        <p:txBody>
          <a:bodyPr spcFirstLastPara="1" vertOverflow="overflow" horzOverflow="overflow" vert="horz" wrap="square" lIns="91422" tIns="91422" rIns="91422" bIns="91422" numCol="1" spcCol="0" rtlCol="0" fromWordArt="0" anchor="ctr" anchorCtr="0" forceAA="0" upright="0" compatLnSpc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>
              <a:defRPr/>
            </a:pPr>
            <a:r>
              <a:rPr lang="en-US" sz="21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Strong evidence of consistent </a:t>
            </a:r>
            <a:r>
              <a:rPr lang="en-US" sz="2100" b="1" i="1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phenotypic </a:t>
            </a:r>
            <a:r>
              <a:rPr lang="en-US" sz="21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differentiation</a:t>
            </a:r>
            <a:endParaRPr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5493900" name="Title 1"/>
          <p:cNvSpPr>
            <a:spLocks noGrp="1"/>
          </p:cNvSpPr>
          <p:nvPr/>
        </p:nvSpPr>
        <p:spPr bwMode="auto">
          <a:xfrm>
            <a:off x="311699" y="87237"/>
            <a:ext cx="8520599" cy="572699"/>
          </a:xfrm>
        </p:spPr>
        <p:txBody>
          <a:bodyPr spcFirstLastPara="1" vertOverflow="overflow" horzOverflow="overflow" vert="horz" wrap="square" lIns="91423" tIns="91423" rIns="91423" bIns="91423" numCol="1" spcCol="0" rtlCol="0" fromWordArt="0" anchor="ctr" anchorCtr="0" forceAA="0" upright="0" compatLnSpc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>
              <a:defRPr/>
            </a:pPr>
            <a:r>
              <a:rPr lang="en-US" sz="21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Strong evidence of consistent </a:t>
            </a:r>
            <a:r>
              <a:rPr lang="en-US" sz="2100" b="1" i="1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genomic </a:t>
            </a:r>
            <a:r>
              <a:rPr lang="en-US" sz="21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differentiation</a:t>
            </a:r>
            <a:endParaRPr b="1"/>
          </a:p>
        </p:txBody>
      </p:sp>
      <p:sp>
        <p:nvSpPr>
          <p:cNvPr id="1611463068" name="Google Shape;18;p4"/>
          <p:cNvSpPr txBox="1">
            <a:spLocks noGrp="1"/>
          </p:cNvSpPr>
          <p:nvPr/>
        </p:nvSpPr>
        <p:spPr bwMode="auto">
          <a:xfrm flipH="0" flipV="0">
            <a:off x="56411" y="3047999"/>
            <a:ext cx="9175713" cy="2055812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L="914400" marR="0" lvl="1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2pPr>
            <a:lvl3pPr marL="1371600" marR="0" lvl="2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3pPr>
            <a:lvl4pPr marL="1828800" marR="0" lvl="3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4pPr>
            <a:lvl5pPr marL="2286000" marR="0" lvl="4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5pPr>
            <a:lvl6pPr marL="2743200" marR="0" lvl="5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6pPr>
            <a:lvl7pPr marL="3200400" marR="0" lvl="6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7pPr>
            <a:lvl8pPr marL="3657600" marR="0" lvl="7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8pPr>
            <a:lvl9pPr marL="4114800" marR="0" lvl="8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9pPr>
          </a:lstStyle>
          <a:p>
            <a:pPr algn="l" defTabSz="91440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/>
            </a:pPr>
            <a:r>
              <a:rPr sz="1800" b="1" strike="noStrike" cap="none" spc="0"/>
              <a:t>~1 million </a:t>
            </a:r>
            <a:r>
              <a:rPr sz="1800" b="0" strike="noStrike" cap="none" spc="0"/>
              <a:t>total </a:t>
            </a:r>
            <a:r>
              <a:rPr sz="1800" b="1" strike="noStrike" cap="none" spc="0"/>
              <a:t>SNPs</a:t>
            </a:r>
            <a:r>
              <a:rPr sz="1800" strike="noStrike" cap="none" spc="0"/>
              <a:t> </a:t>
            </a:r>
            <a:r>
              <a:rPr sz="1800" strike="noStrike" cap="none" spc="0"/>
              <a:t>identified</a:t>
            </a:r>
            <a:endParaRPr sz="1800" strike="noStrike" cap="none" spc="0">
              <a:solidFill>
                <a:srgbClr val="377EB8"/>
              </a:solidFill>
            </a:endParaRPr>
          </a:p>
        </p:txBody>
      </p:sp>
      <p:pic>
        <p:nvPicPr>
          <p:cNvPr id="55440867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761999"/>
            <a:ext cx="9144000" cy="2286000"/>
          </a:xfrm>
          <a:prstGeom prst="rect">
            <a:avLst/>
          </a:prstGeom>
        </p:spPr>
      </p:pic>
      <p:pic>
        <p:nvPicPr>
          <p:cNvPr id="228928219" name="Picture 4" descr="A logo of a university&#10;&#10;AI-generated content may be incorrect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166378" y="4279605"/>
            <a:ext cx="799453" cy="842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703026" name="Title 1"/>
          <p:cNvSpPr>
            <a:spLocks noGrp="1"/>
          </p:cNvSpPr>
          <p:nvPr/>
        </p:nvSpPr>
        <p:spPr bwMode="auto">
          <a:xfrm>
            <a:off x="311699" y="87237"/>
            <a:ext cx="8520599" cy="572699"/>
          </a:xfrm>
        </p:spPr>
        <p:txBody>
          <a:bodyPr spcFirstLastPara="1" vertOverflow="overflow" horzOverflow="overflow" vert="horz" wrap="square" lIns="91423" tIns="91423" rIns="91423" bIns="91423" numCol="1" spcCol="0" rtlCol="0" fromWordArt="0" anchor="ctr" anchorCtr="0" forceAA="0" upright="0" compatLnSpc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>
              <a:defRPr/>
            </a:pPr>
            <a:r>
              <a:rPr lang="en-US" sz="21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Strong evidence of consistent </a:t>
            </a:r>
            <a:r>
              <a:rPr lang="en-US" sz="2100" b="1" i="1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genomic </a:t>
            </a:r>
            <a:r>
              <a:rPr lang="en-US" sz="21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differentiation</a:t>
            </a:r>
            <a:endParaRPr b="1"/>
          </a:p>
        </p:txBody>
      </p:sp>
      <p:sp>
        <p:nvSpPr>
          <p:cNvPr id="1306590133" name="Google Shape;18;p4"/>
          <p:cNvSpPr txBox="1">
            <a:spLocks noGrp="1"/>
          </p:cNvSpPr>
          <p:nvPr/>
        </p:nvSpPr>
        <p:spPr bwMode="auto">
          <a:xfrm flipH="0" flipV="0">
            <a:off x="56411" y="3047999"/>
            <a:ext cx="9175713" cy="2055812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L="914400" marR="0" lvl="1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2pPr>
            <a:lvl3pPr marL="1371600" marR="0" lvl="2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3pPr>
            <a:lvl4pPr marL="1828800" marR="0" lvl="3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4pPr>
            <a:lvl5pPr marL="2286000" marR="0" lvl="4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5pPr>
            <a:lvl6pPr marL="2743200" marR="0" lvl="5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6pPr>
            <a:lvl7pPr marL="3200400" marR="0" lvl="6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7pPr>
            <a:lvl8pPr marL="3657600" marR="0" lvl="7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8pPr>
            <a:lvl9pPr marL="4114800" marR="0" lvl="8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9pPr>
          </a:lstStyle>
          <a:p>
            <a:pPr algn="l" defTabSz="91440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/>
            </a:pPr>
            <a:r>
              <a:rPr sz="1800" b="1" strike="noStrike" cap="none" spc="0"/>
              <a:t>~1 million </a:t>
            </a:r>
            <a:r>
              <a:rPr sz="1800" b="0" strike="noStrike" cap="none" spc="0"/>
              <a:t>total </a:t>
            </a:r>
            <a:r>
              <a:rPr sz="1800" b="1" strike="noStrike" cap="none" spc="0"/>
              <a:t>SNPs</a:t>
            </a:r>
            <a:r>
              <a:rPr sz="1800" strike="noStrike" cap="none" spc="0"/>
              <a:t> </a:t>
            </a:r>
            <a:r>
              <a:rPr sz="1800" strike="noStrike" cap="none" spc="0"/>
              <a:t>identified</a:t>
            </a:r>
            <a:endParaRPr sz="1800" strike="noStrike" cap="none" spc="0">
              <a:solidFill>
                <a:srgbClr val="377EB8"/>
              </a:solidFill>
            </a:endParaRPr>
          </a:p>
          <a:p>
            <a:pPr algn="l" defTabSz="91440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IBM Plex Sans"/>
                <a:ea typeface="IBM Plex Sans"/>
                <a:cs typeface="IBM Plex Sans"/>
              </a:rPr>
              <a:t>Statistical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IBM Plex Sans"/>
                <a:ea typeface="IBM Plex Sans"/>
                <a:cs typeface="IBM Plex Sans"/>
              </a:rPr>
              <a:t>test applied at each SNP</a:t>
            </a:r>
            <a:endParaRPr sz="1800" strike="noStrike" cap="none" spc="0">
              <a:solidFill>
                <a:schemeClr val="tx1"/>
              </a:solidFill>
            </a:endParaRPr>
          </a:p>
        </p:txBody>
      </p:sp>
      <p:pic>
        <p:nvPicPr>
          <p:cNvPr id="110760473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761999"/>
            <a:ext cx="9144000" cy="2286000"/>
          </a:xfrm>
          <a:prstGeom prst="rect">
            <a:avLst/>
          </a:prstGeom>
        </p:spPr>
      </p:pic>
      <p:pic>
        <p:nvPicPr>
          <p:cNvPr id="970096607" name="Picture 4" descr="A logo of a university&#10;&#10;AI-generated content may be incorrect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166378" y="4279605"/>
            <a:ext cx="799453" cy="842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4904900" name="Title 1"/>
          <p:cNvSpPr>
            <a:spLocks noGrp="1"/>
          </p:cNvSpPr>
          <p:nvPr/>
        </p:nvSpPr>
        <p:spPr bwMode="auto">
          <a:xfrm>
            <a:off x="311699" y="87237"/>
            <a:ext cx="8520599" cy="572699"/>
          </a:xfrm>
        </p:spPr>
        <p:txBody>
          <a:bodyPr spcFirstLastPara="1" vertOverflow="overflow" horzOverflow="overflow" vert="horz" wrap="square" lIns="91423" tIns="91423" rIns="91423" bIns="91423" numCol="1" spcCol="0" rtlCol="0" fromWordArt="0" anchor="ctr" anchorCtr="0" forceAA="0" upright="0" compatLnSpc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>
              <a:defRPr/>
            </a:pPr>
            <a:r>
              <a:rPr lang="en-US" sz="21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Strong evidence of consistent </a:t>
            </a:r>
            <a:r>
              <a:rPr lang="en-US" sz="2100" b="1" i="1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genomic </a:t>
            </a:r>
            <a:r>
              <a:rPr lang="en-US" sz="21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differentiation</a:t>
            </a:r>
            <a:endParaRPr b="1"/>
          </a:p>
        </p:txBody>
      </p:sp>
      <p:sp>
        <p:nvSpPr>
          <p:cNvPr id="1017556193" name="Google Shape;18;p4"/>
          <p:cNvSpPr txBox="1">
            <a:spLocks noGrp="1"/>
          </p:cNvSpPr>
          <p:nvPr/>
        </p:nvSpPr>
        <p:spPr bwMode="auto">
          <a:xfrm flipH="0" flipV="0">
            <a:off x="56411" y="3047999"/>
            <a:ext cx="9175713" cy="2055812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L="914400" marR="0" lvl="1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2pPr>
            <a:lvl3pPr marL="1371600" marR="0" lvl="2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3pPr>
            <a:lvl4pPr marL="1828800" marR="0" lvl="3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4pPr>
            <a:lvl5pPr marL="2286000" marR="0" lvl="4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5pPr>
            <a:lvl6pPr marL="2743200" marR="0" lvl="5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6pPr>
            <a:lvl7pPr marL="3200400" marR="0" lvl="6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7pPr>
            <a:lvl8pPr marL="3657600" marR="0" lvl="7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8pPr>
            <a:lvl9pPr marL="4114800" marR="0" lvl="8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9pPr>
          </a:lstStyle>
          <a:p>
            <a:pPr algn="l" defTabSz="91440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/>
            </a:pPr>
            <a:r>
              <a:rPr sz="1800" b="1" strike="noStrike" cap="none" spc="0"/>
              <a:t>~1 million </a:t>
            </a:r>
            <a:r>
              <a:rPr sz="1800" b="0" strike="noStrike" cap="none" spc="0"/>
              <a:t>total </a:t>
            </a:r>
            <a:r>
              <a:rPr sz="1800" b="1" strike="noStrike" cap="none" spc="0"/>
              <a:t>SNPs</a:t>
            </a:r>
            <a:r>
              <a:rPr sz="1800" strike="noStrike" cap="none" spc="0"/>
              <a:t> </a:t>
            </a:r>
            <a:r>
              <a:rPr sz="1800" strike="noStrike" cap="none" spc="0"/>
              <a:t>identified </a:t>
            </a:r>
            <a:endParaRPr sz="1800" strike="noStrike" cap="none" spc="0">
              <a:solidFill>
                <a:srgbClr val="377EB8"/>
              </a:solidFill>
            </a:endParaRPr>
          </a:p>
          <a:p>
            <a:pPr algn="l" defTabSz="91440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IBM Plex Sans"/>
                <a:ea typeface="IBM Plex Sans"/>
                <a:cs typeface="IBM Plex Sans"/>
              </a:rPr>
              <a:t>Statistical </a:t>
            </a:r>
            <a:r>
              <a:rPr sz="1800" strike="noStrike" cap="none" spc="0">
                <a:solidFill>
                  <a:schemeClr val="tx1"/>
                </a:solidFill>
              </a:rPr>
              <a:t>test applied at each SNP</a:t>
            </a:r>
            <a:endParaRPr sz="1800" strike="noStrike" cap="none" spc="0">
              <a:solidFill>
                <a:schemeClr val="tx1"/>
              </a:solidFill>
            </a:endParaRPr>
          </a:p>
          <a:p>
            <a:pPr algn="l" defTabSz="91440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/>
            </a:pPr>
            <a:r>
              <a:rPr sz="1800" b="1" strike="noStrike" cap="none" spc="0">
                <a:solidFill>
                  <a:schemeClr val="tx1"/>
                </a:solidFill>
              </a:rPr>
              <a:t>~1300 SNPs</a:t>
            </a:r>
            <a:r>
              <a:rPr sz="1800" strike="noStrike" cap="none" spc="0">
                <a:solidFill>
                  <a:schemeClr val="tx1"/>
                </a:solidFill>
              </a:rPr>
              <a:t> above significance threshold implicating </a:t>
            </a:r>
            <a:r>
              <a:rPr sz="1800" b="1" strike="noStrike" cap="none" spc="0">
                <a:solidFill>
                  <a:schemeClr val="tx1"/>
                </a:solidFill>
              </a:rPr>
              <a:t>300 genes</a:t>
            </a:r>
            <a:endParaRPr sz="1800" strike="noStrike" cap="none" spc="0">
              <a:solidFill>
                <a:schemeClr val="tx1"/>
              </a:solidFill>
            </a:endParaRPr>
          </a:p>
          <a:p>
            <a:pPr algn="l" defTabSz="91440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/>
            </a:pPr>
            <a:endParaRPr sz="1800" strike="noStrike" cap="none" spc="0">
              <a:solidFill>
                <a:schemeClr val="tx1"/>
              </a:solidFill>
            </a:endParaRPr>
          </a:p>
        </p:txBody>
      </p:sp>
      <p:pic>
        <p:nvPicPr>
          <p:cNvPr id="34360638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761999"/>
            <a:ext cx="9144000" cy="2286000"/>
          </a:xfrm>
          <a:prstGeom prst="rect">
            <a:avLst/>
          </a:prstGeom>
        </p:spPr>
      </p:pic>
      <p:pic>
        <p:nvPicPr>
          <p:cNvPr id="537097782" name="Picture 4" descr="A logo of a university&#10;&#10;AI-generated content may be incorrect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166378" y="4279605"/>
            <a:ext cx="799453" cy="842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1955305" name="Title 1"/>
          <p:cNvSpPr>
            <a:spLocks noGrp="1"/>
          </p:cNvSpPr>
          <p:nvPr/>
        </p:nvSpPr>
        <p:spPr bwMode="auto">
          <a:xfrm>
            <a:off x="311699" y="87237"/>
            <a:ext cx="8520599" cy="572699"/>
          </a:xfrm>
        </p:spPr>
        <p:txBody>
          <a:bodyPr spcFirstLastPara="1" vertOverflow="overflow" horzOverflow="overflow" vert="horz" wrap="square" lIns="91423" tIns="91423" rIns="91423" bIns="91423" numCol="1" spcCol="0" rtlCol="0" fromWordArt="0" anchor="ctr" anchorCtr="0" forceAA="0" upright="0" compatLnSpc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>
              <a:defRPr/>
            </a:pPr>
            <a:r>
              <a:rPr lang="en-US" sz="21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Strong evidence of consistent </a:t>
            </a:r>
            <a:r>
              <a:rPr lang="en-US" sz="2100" b="1" i="1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genomic </a:t>
            </a:r>
            <a:r>
              <a:rPr lang="en-US" sz="21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differentiation</a:t>
            </a:r>
            <a:endParaRPr b="1"/>
          </a:p>
        </p:txBody>
      </p:sp>
      <p:sp>
        <p:nvSpPr>
          <p:cNvPr id="1199247846" name="Google Shape;18;p4"/>
          <p:cNvSpPr txBox="1">
            <a:spLocks noGrp="1"/>
          </p:cNvSpPr>
          <p:nvPr/>
        </p:nvSpPr>
        <p:spPr bwMode="auto">
          <a:xfrm flipH="0" flipV="0">
            <a:off x="56411" y="3047999"/>
            <a:ext cx="9175713" cy="2055812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L="914400" marR="0" lvl="1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2pPr>
            <a:lvl3pPr marL="1371600" marR="0" lvl="2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3pPr>
            <a:lvl4pPr marL="1828800" marR="0" lvl="3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4pPr>
            <a:lvl5pPr marL="2286000" marR="0" lvl="4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5pPr>
            <a:lvl6pPr marL="2743200" marR="0" lvl="5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6pPr>
            <a:lvl7pPr marL="3200400" marR="0" lvl="6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7pPr>
            <a:lvl8pPr marL="3657600" marR="0" lvl="7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8pPr>
            <a:lvl9pPr marL="4114800" marR="0" lvl="8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9pPr>
          </a:lstStyle>
          <a:p>
            <a:pPr algn="l" defTabSz="91440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/>
            </a:pPr>
            <a:r>
              <a:rPr sz="1800" b="1" strike="noStrike" cap="none" spc="0"/>
              <a:t>~1 million </a:t>
            </a:r>
            <a:r>
              <a:rPr sz="1800" b="0" strike="noStrike" cap="none" spc="0"/>
              <a:t>total </a:t>
            </a:r>
            <a:r>
              <a:rPr sz="1800" b="1" strike="noStrike" cap="none" spc="0"/>
              <a:t>SNPs</a:t>
            </a:r>
            <a:r>
              <a:rPr sz="1800" strike="noStrike" cap="none" spc="0"/>
              <a:t> </a:t>
            </a:r>
            <a:r>
              <a:rPr sz="1800" strike="noStrike" cap="none" spc="0"/>
              <a:t>identified</a:t>
            </a:r>
            <a:endParaRPr sz="1800" strike="noStrike" cap="none" spc="0">
              <a:solidFill>
                <a:srgbClr val="377EB8"/>
              </a:solidFill>
            </a:endParaRPr>
          </a:p>
          <a:p>
            <a:pPr algn="l" defTabSz="91440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IBM Plex Sans"/>
                <a:ea typeface="IBM Plex Sans"/>
                <a:cs typeface="IBM Plex Sans"/>
              </a:rPr>
              <a:t>Statistical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IBM Plex Sans"/>
                <a:ea typeface="IBM Plex Sans"/>
                <a:cs typeface="IBM Plex Sans"/>
              </a:rPr>
              <a:t>test applied at each SNP</a:t>
            </a:r>
            <a:endParaRPr sz="1800" strike="noStrike" cap="none" spc="0">
              <a:solidFill>
                <a:schemeClr val="tx1"/>
              </a:solidFill>
            </a:endParaRPr>
          </a:p>
          <a:p>
            <a:pPr algn="l" defTabSz="91440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/>
            </a:pPr>
            <a:r>
              <a:rPr sz="1800" b="1" strike="noStrike" cap="none" spc="0">
                <a:solidFill>
                  <a:schemeClr val="tx1"/>
                </a:solidFill>
              </a:rPr>
              <a:t>~1300 SNPs</a:t>
            </a:r>
            <a:r>
              <a:rPr sz="1800" strike="noStrike" cap="none" spc="0">
                <a:solidFill>
                  <a:schemeClr val="tx1"/>
                </a:solidFill>
              </a:rPr>
              <a:t> above significance threshold implicating </a:t>
            </a:r>
            <a:r>
              <a:rPr sz="1800" b="1" strike="noStrike" cap="none" spc="0">
                <a:solidFill>
                  <a:schemeClr val="tx1"/>
                </a:solidFill>
              </a:rPr>
              <a:t>300 genes</a:t>
            </a:r>
            <a:endParaRPr sz="1800" strike="noStrike" cap="none" spc="0">
              <a:solidFill>
                <a:schemeClr val="tx1"/>
              </a:solidFill>
            </a:endParaRPr>
          </a:p>
          <a:p>
            <a:pPr algn="l" defTabSz="91440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/>
            </a:pPr>
            <a:r>
              <a:rPr sz="1800" strike="noStrike" cap="none" spc="0">
                <a:solidFill>
                  <a:schemeClr val="tx1"/>
                </a:solidFill>
              </a:rPr>
              <a:t>Genes associated with “</a:t>
            </a:r>
            <a:r>
              <a:rPr sz="1800" i="1" strike="noStrike" cap="none" spc="0">
                <a:solidFill>
                  <a:schemeClr val="tx1"/>
                </a:solidFill>
              </a:rPr>
              <a:t>neuron projection morphogenesis</a:t>
            </a:r>
            <a:r>
              <a:rPr sz="1800" strike="noStrike" cap="none" spc="0">
                <a:solidFill>
                  <a:schemeClr val="tx1"/>
                </a:solidFill>
              </a:rPr>
              <a:t>”, </a:t>
            </a:r>
            <a:br>
              <a:rPr sz="1800" strike="noStrike" cap="none" spc="0">
                <a:solidFill>
                  <a:schemeClr val="tx1"/>
                </a:solidFill>
              </a:rPr>
            </a:br>
            <a:r>
              <a:rPr sz="1800" strike="noStrike" cap="none" spc="0">
                <a:solidFill>
                  <a:schemeClr val="tx1"/>
                </a:solidFill>
              </a:rPr>
              <a:t>“</a:t>
            </a:r>
            <a:r>
              <a:rPr sz="1800" i="1" strike="noStrike" cap="none" spc="0">
                <a:solidFill>
                  <a:schemeClr val="tx1"/>
                </a:solidFill>
              </a:rPr>
              <a:t>s</a:t>
            </a:r>
            <a:r>
              <a:rPr sz="1800" i="1" strike="noStrike" cap="none" spc="0">
                <a:solidFill>
                  <a:schemeClr val="tx1"/>
                </a:solidFill>
              </a:rPr>
              <a:t>ynapse organization</a:t>
            </a:r>
            <a:r>
              <a:rPr sz="1800" strike="noStrike" cap="none" spc="0">
                <a:solidFill>
                  <a:schemeClr val="tx1"/>
                </a:solidFill>
              </a:rPr>
              <a:t>”, and “</a:t>
            </a:r>
            <a:r>
              <a:rPr sz="1800" i="1" strike="noStrike" cap="none" spc="0">
                <a:solidFill>
                  <a:schemeClr val="tx1"/>
                </a:solidFill>
              </a:rPr>
              <a:t>cell adhesion</a:t>
            </a:r>
            <a:r>
              <a:rPr sz="1800" strike="noStrike" cap="none" spc="0">
                <a:solidFill>
                  <a:schemeClr val="tx1"/>
                </a:solidFill>
              </a:rPr>
              <a:t>”</a:t>
            </a:r>
            <a:endParaRPr sz="1800" strike="noStrike" cap="none" spc="0">
              <a:solidFill>
                <a:schemeClr val="tx1"/>
              </a:solidFill>
            </a:endParaRPr>
          </a:p>
        </p:txBody>
      </p:sp>
      <p:pic>
        <p:nvPicPr>
          <p:cNvPr id="103500761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761999"/>
            <a:ext cx="9144000" cy="2286000"/>
          </a:xfrm>
          <a:prstGeom prst="rect">
            <a:avLst/>
          </a:prstGeom>
        </p:spPr>
      </p:pic>
      <p:pic>
        <p:nvPicPr>
          <p:cNvPr id="381445587" name="Picture 4" descr="A logo of a university&#10;&#10;AI-generated content may be incorrect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166378" y="4279605"/>
            <a:ext cx="799453" cy="842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088781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b="1"/>
              <a:t>What have we learned...</a:t>
            </a:r>
            <a:endParaRPr b="1"/>
          </a:p>
        </p:txBody>
      </p:sp>
      <p:sp>
        <p:nvSpPr>
          <p:cNvPr id="198671259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748262" y="1152473"/>
            <a:ext cx="8520599" cy="1316086"/>
          </a:xfr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 marL="114299" indent="0">
              <a:buClr>
                <a:schemeClr val="dk1"/>
              </a:buClr>
              <a:buSzPts val="1800"/>
              <a:buFont typeface="Arial"/>
              <a:buNone/>
              <a:defRPr/>
            </a:pPr>
            <a:r>
              <a:rPr lang="en-US" sz="1800" b="0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Evolution can change </a:t>
            </a:r>
            <a:r>
              <a:rPr lang="en-US" sz="18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important </a:t>
            </a:r>
            <a:r>
              <a:rPr lang="en-US" sz="1800" b="0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traits like longevity </a:t>
            </a:r>
            <a:r>
              <a:rPr lang="en-US" sz="18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fast </a:t>
            </a:r>
            <a:r>
              <a:rPr lang="en-US" sz="1800" b="0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and </a:t>
            </a:r>
            <a:r>
              <a:rPr lang="en-US" sz="18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consistently</a:t>
            </a:r>
            <a:endParaRPr/>
          </a:p>
          <a:p>
            <a:pPr marL="114299" indent="0">
              <a:buClr>
                <a:schemeClr val="dk1"/>
              </a:buClr>
              <a:buSzPts val="1800"/>
              <a:buFont typeface="Arial"/>
              <a:buNone/>
              <a:defRPr/>
            </a:pPr>
            <a:endParaRPr/>
          </a:p>
          <a:p>
            <a:pPr marL="114299" indent="0">
              <a:lnSpc>
                <a:spcPct val="114999"/>
              </a:lnSpc>
              <a:buClr>
                <a:schemeClr val="dk1"/>
              </a:buClr>
              <a:buSzPts val="1800"/>
              <a:buFont typeface="Arial"/>
              <a:buNone/>
              <a:defRPr/>
            </a:pPr>
            <a:endParaRPr/>
          </a:p>
        </p:txBody>
      </p:sp>
      <p:pic>
        <p:nvPicPr>
          <p:cNvPr id="197460262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1699" y="1152473"/>
            <a:ext cx="476249" cy="476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443541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b="1"/>
              <a:t>What have we learned...</a:t>
            </a:r>
            <a:endParaRPr b="1"/>
          </a:p>
        </p:txBody>
      </p:sp>
      <p:sp>
        <p:nvSpPr>
          <p:cNvPr id="318351246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748262" y="1152473"/>
            <a:ext cx="8520599" cy="1316086"/>
          </a:xfr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 marL="114299" indent="0">
              <a:buClr>
                <a:schemeClr val="dk1"/>
              </a:buClr>
              <a:buSzPts val="1800"/>
              <a:buFont typeface="Arial"/>
              <a:buNone/>
              <a:defRPr/>
            </a:pPr>
            <a:r>
              <a:rPr lang="en-US" sz="1800" b="0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Evolution can change </a:t>
            </a:r>
            <a:r>
              <a:rPr lang="en-US" sz="18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important </a:t>
            </a:r>
            <a:r>
              <a:rPr lang="en-US" sz="1800" b="0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traits like longevity </a:t>
            </a:r>
            <a:r>
              <a:rPr lang="en-US" sz="18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fast </a:t>
            </a:r>
            <a:r>
              <a:rPr lang="en-US" sz="1800" b="0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and </a:t>
            </a:r>
            <a:r>
              <a:rPr lang="en-US" sz="18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consistently</a:t>
            </a:r>
            <a:endParaRPr/>
          </a:p>
          <a:p>
            <a:pPr marL="114299" indent="0">
              <a:buClr>
                <a:schemeClr val="dk1"/>
              </a:buClr>
              <a:buSzPts val="1800"/>
              <a:buFont typeface="Arial"/>
              <a:buNone/>
              <a:defRPr/>
            </a:pPr>
            <a:endParaRPr/>
          </a:p>
          <a:p>
            <a:pPr marL="114299" indent="0">
              <a:lnSpc>
                <a:spcPct val="114999"/>
              </a:lnSpc>
              <a:buClr>
                <a:schemeClr val="dk1"/>
              </a:buClr>
              <a:buSzPts val="1800"/>
              <a:buFont typeface="Arial"/>
              <a:buNone/>
              <a:defRPr/>
            </a:pPr>
            <a:r>
              <a:rPr lang="en-US"/>
              <a:t>Adaptation for postponed reproduction evokes a polygenic response.</a:t>
            </a:r>
            <a:endParaRPr/>
          </a:p>
        </p:txBody>
      </p:sp>
      <p:pic>
        <p:nvPicPr>
          <p:cNvPr id="21621331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1699" y="1152473"/>
            <a:ext cx="476249" cy="476249"/>
          </a:xfrm>
          <a:prstGeom prst="rect">
            <a:avLst/>
          </a:prstGeom>
        </p:spPr>
      </p:pic>
      <p:pic>
        <p:nvPicPr>
          <p:cNvPr id="96697748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1699" y="1753789"/>
            <a:ext cx="476249" cy="476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1888075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755319" y="1434719"/>
            <a:ext cx="2118079" cy="1191419"/>
          </a:xfrm>
          <a:prstGeom prst="rect">
            <a:avLst/>
          </a:prstGeom>
        </p:spPr>
      </p:pic>
      <p:pic>
        <p:nvPicPr>
          <p:cNvPr id="23125085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453195" y="1434719"/>
            <a:ext cx="2118804" cy="1191419"/>
          </a:xfrm>
          <a:prstGeom prst="rect">
            <a:avLst/>
          </a:prstGeom>
        </p:spPr>
      </p:pic>
      <p:pic>
        <p:nvPicPr>
          <p:cNvPr id="117920158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604619" y="1434719"/>
            <a:ext cx="2118079" cy="1191419"/>
          </a:xfrm>
          <a:prstGeom prst="rect">
            <a:avLst/>
          </a:prstGeom>
        </p:spPr>
      </p:pic>
      <p:sp>
        <p:nvSpPr>
          <p:cNvPr id="1988756175" name="Google Shape;18;p4"/>
          <p:cNvSpPr txBox="1">
            <a:spLocks noGrp="1"/>
          </p:cNvSpPr>
          <p:nvPr/>
        </p:nvSpPr>
        <p:spPr bwMode="auto">
          <a:xfrm flipH="0" flipV="0">
            <a:off x="307908" y="2626913"/>
            <a:ext cx="2055393" cy="489832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 fontScale="95000" lnSpcReduction="1000"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L="914400" marR="0" lvl="1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2pPr>
            <a:lvl3pPr marL="1371600" marR="0" lvl="2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3pPr>
            <a:lvl4pPr marL="1828800" marR="0" lvl="3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4pPr>
            <a:lvl5pPr marL="2286000" marR="0" lvl="4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5pPr>
            <a:lvl6pPr marL="2743200" marR="0" lvl="5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6pPr>
            <a:lvl7pPr marL="3200400" marR="0" lvl="6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7pPr>
            <a:lvl8pPr marL="3657600" marR="0" lvl="7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8pPr>
            <a:lvl9pPr marL="4114800" marR="0" lvl="8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9pPr>
          </a:lstStyle>
          <a:p>
            <a:pPr marL="114298" indent="0" algn="l">
              <a:buClr>
                <a:schemeClr val="dk1"/>
              </a:buClr>
              <a:buSzPts val="1800"/>
              <a:buFont typeface="IBM Plex Sans"/>
              <a:buNone/>
              <a:defRPr/>
            </a:pPr>
            <a:r>
              <a:rPr/>
              <a:t>Lives a few hours</a:t>
            </a:r>
            <a:endParaRPr/>
          </a:p>
        </p:txBody>
      </p:sp>
      <p:sp>
        <p:nvSpPr>
          <p:cNvPr id="379831775" name="Google Shape;18;p4"/>
          <p:cNvSpPr txBox="1">
            <a:spLocks noGrp="1"/>
          </p:cNvSpPr>
          <p:nvPr/>
        </p:nvSpPr>
        <p:spPr bwMode="auto">
          <a:xfrm flipH="0" flipV="0">
            <a:off x="615363" y="3481822"/>
            <a:ext cx="7913272" cy="1151227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L="914400" marR="0" lvl="1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2pPr>
            <a:lvl3pPr marL="1371600" marR="0" lvl="2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3pPr>
            <a:lvl4pPr marL="1828800" marR="0" lvl="3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4pPr>
            <a:lvl5pPr marL="2286000" marR="0" lvl="4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5pPr>
            <a:lvl6pPr marL="2743200" marR="0" lvl="5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6pPr>
            <a:lvl7pPr marL="3200400" marR="0" lvl="6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7pPr>
            <a:lvl8pPr marL="3657600" marR="0" lvl="7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8pPr>
            <a:lvl9pPr marL="4114800" marR="0" lvl="8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9pPr>
          </a:lstStyle>
          <a:p>
            <a:pPr marL="114299" indent="0">
              <a:buClr>
                <a:schemeClr val="dk1"/>
              </a:buClr>
              <a:buSzPts val="1800"/>
              <a:buFont typeface="IBM Plex Sans"/>
              <a:buNone/>
              <a:defRPr/>
            </a:pPr>
            <a:r>
              <a:rPr/>
              <a:t>How does evolution shape those patterns?</a:t>
            </a:r>
            <a:endParaRPr/>
          </a:p>
          <a:p>
            <a:pPr marL="114299" indent="0">
              <a:buClr>
                <a:schemeClr val="dk1"/>
              </a:buClr>
              <a:buSzPts val="1800"/>
              <a:buFont typeface="IBM Plex Sans"/>
              <a:buNone/>
              <a:defRPr/>
            </a:pPr>
            <a:r>
              <a:rPr/>
              <a:t>Why don’t all organisms evolve to be very long-lived?</a:t>
            </a:r>
            <a:endParaRPr/>
          </a:p>
        </p:txBody>
      </p:sp>
      <p:sp>
        <p:nvSpPr>
          <p:cNvPr id="1116159879" name="Google Shape;81;p17"/>
          <p:cNvSpPr txBox="1">
            <a:spLocks noGrp="1"/>
          </p:cNvSpPr>
          <p:nvPr/>
        </p:nvSpPr>
        <p:spPr bwMode="auto">
          <a:xfrm>
            <a:off x="279994" y="472095"/>
            <a:ext cx="8520599" cy="572699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ctr" anchorCtr="0" forceAA="0" upright="0" compatLnSpc="0">
            <a:normAutofit fontScale="85000" lnSpcReduction="3000"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Aging and longevity varies</a:t>
            </a:r>
            <a:r>
              <a:rPr sz="2400" b="1">
                <a:latin typeface="IBM Plex Sans"/>
                <a:ea typeface="IBM Plex Sans"/>
                <a:cs typeface="IBM Plex Sans"/>
              </a:rPr>
              <a:t> considerably across the tree of life. Why?</a:t>
            </a:r>
            <a:endParaRPr sz="2400" b="1">
              <a:latin typeface="IBM Plex Sans"/>
              <a:ea typeface="IBM Plex Sans"/>
              <a:cs typeface="IBM Plex Sans"/>
            </a:endParaRPr>
          </a:p>
        </p:txBody>
      </p:sp>
      <p:pic>
        <p:nvPicPr>
          <p:cNvPr id="1136125626" name=""/>
          <p:cNvPicPr>
            <a:picLocks noChangeAspect="1"/>
          </p:cNvPicPr>
          <p:nvPr/>
        </p:nvPicPr>
        <p:blipFill>
          <a:blip r:embed="rId6"/>
          <a:srcRect l="0" t="11213" r="0" b="5864"/>
          <a:stretch/>
        </p:blipFill>
        <p:spPr bwMode="auto">
          <a:xfrm flipH="0" flipV="0">
            <a:off x="250635" y="1434719"/>
            <a:ext cx="2169939" cy="1191419"/>
          </a:xfrm>
          <a:prstGeom prst="rect">
            <a:avLst/>
          </a:prstGeom>
        </p:spPr>
      </p:pic>
      <p:sp>
        <p:nvSpPr>
          <p:cNvPr id="1894096991" name="Google Shape;18;p4"/>
          <p:cNvSpPr txBox="1">
            <a:spLocks noGrp="1"/>
          </p:cNvSpPr>
          <p:nvPr/>
        </p:nvSpPr>
        <p:spPr bwMode="auto">
          <a:xfrm flipH="0" flipV="0">
            <a:off x="2484901" y="2626913"/>
            <a:ext cx="2055393" cy="489831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 fontScale="95000" lnSpcReduction="1000"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L="914400" marR="0" lvl="1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2pPr>
            <a:lvl3pPr marL="1371600" marR="0" lvl="2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3pPr>
            <a:lvl4pPr marL="1828800" marR="0" lvl="3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4pPr>
            <a:lvl5pPr marL="2286000" marR="0" lvl="4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5pPr>
            <a:lvl6pPr marL="2743200" marR="0" lvl="5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6pPr>
            <a:lvl7pPr marL="3200400" marR="0" lvl="6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7pPr>
            <a:lvl8pPr marL="3657600" marR="0" lvl="7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8pPr>
            <a:lvl9pPr marL="4114800" marR="0" lvl="8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9pPr>
          </a:lstStyle>
          <a:p>
            <a:pPr marL="114297" indent="0" algn="ctr">
              <a:buClr>
                <a:schemeClr val="dk1"/>
              </a:buClr>
              <a:buSzPts val="1800"/>
              <a:buFont typeface="IBM Plex Sans"/>
              <a:buNone/>
              <a:defRPr/>
            </a:pPr>
            <a:r>
              <a:rPr/>
              <a:t>12 months</a:t>
            </a:r>
            <a:endParaRPr/>
          </a:p>
        </p:txBody>
      </p:sp>
      <p:sp>
        <p:nvSpPr>
          <p:cNvPr id="1889593903" name="Google Shape;18;p4"/>
          <p:cNvSpPr txBox="1">
            <a:spLocks noGrp="1"/>
          </p:cNvSpPr>
          <p:nvPr/>
        </p:nvSpPr>
        <p:spPr bwMode="auto">
          <a:xfrm flipH="0" flipV="0">
            <a:off x="4635963" y="2626913"/>
            <a:ext cx="2055393" cy="489831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 fontScale="95000" lnSpcReduction="1000"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L="914400" marR="0" lvl="1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2pPr>
            <a:lvl3pPr marL="1371600" marR="0" lvl="2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3pPr>
            <a:lvl4pPr marL="1828800" marR="0" lvl="3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4pPr>
            <a:lvl5pPr marL="2286000" marR="0" lvl="4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5pPr>
            <a:lvl6pPr marL="2743200" marR="0" lvl="5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6pPr>
            <a:lvl7pPr marL="3200400" marR="0" lvl="6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7pPr>
            <a:lvl8pPr marL="3657600" marR="0" lvl="7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8pPr>
            <a:lvl9pPr marL="4114800" marR="0" lvl="8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9pPr>
          </a:lstStyle>
          <a:p>
            <a:pPr marL="114297" indent="0" algn="ctr">
              <a:buClr>
                <a:schemeClr val="dk1"/>
              </a:buClr>
              <a:buSzPts val="1800"/>
              <a:buFont typeface="IBM Plex Sans"/>
              <a:buNone/>
              <a:defRPr/>
            </a:pPr>
            <a:r>
              <a:rPr/>
              <a:t>250+ years</a:t>
            </a:r>
            <a:endParaRPr/>
          </a:p>
        </p:txBody>
      </p:sp>
      <p:sp>
        <p:nvSpPr>
          <p:cNvPr id="154071962" name="Google Shape;18;p4"/>
          <p:cNvSpPr txBox="1">
            <a:spLocks noGrp="1"/>
          </p:cNvSpPr>
          <p:nvPr/>
        </p:nvSpPr>
        <p:spPr bwMode="auto">
          <a:xfrm flipH="0" flipV="0">
            <a:off x="6770990" y="2626913"/>
            <a:ext cx="2086736" cy="489831"/>
          </a:xfrm>
          <a:prstGeom prst="rect">
            <a:avLst/>
          </a:prstGeom>
        </p:spPr>
        <p:txBody>
          <a:bodyPr spcFirstLastPara="1" vertOverflow="overflow" horzOverflow="overflow" vert="horz" wrap="square" lIns="91422" tIns="91422" rIns="91422" bIns="91422" numCol="1" spcCol="0" rtlCol="0" fromWordArt="0" anchor="t" anchorCtr="0" forceAA="0" upright="0" compatLnSpc="0">
            <a:normAutofit fontScale="95000" lnSpcReduction="1000"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L="914400" marR="0" lvl="1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2pPr>
            <a:lvl3pPr marL="1371600" marR="0" lvl="2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3pPr>
            <a:lvl4pPr marL="1828800" marR="0" lvl="3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4pPr>
            <a:lvl5pPr marL="2286000" marR="0" lvl="4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5pPr>
            <a:lvl6pPr marL="2743200" marR="0" lvl="5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6pPr>
            <a:lvl7pPr marL="3200400" marR="0" lvl="6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7pPr>
            <a:lvl8pPr marL="3657600" marR="0" lvl="7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8pPr>
            <a:lvl9pPr marL="4114800" marR="0" lvl="8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9pPr>
          </a:lstStyle>
          <a:p>
            <a:pPr marL="114297" indent="0" algn="ctr">
              <a:buClr>
                <a:schemeClr val="dk1"/>
              </a:buClr>
              <a:buSzPts val="1800"/>
              <a:buFont typeface="IBM Plex Sans"/>
              <a:buNone/>
              <a:defRPr/>
            </a:pPr>
            <a:r>
              <a:rPr/>
              <a:t>Virtually immortal?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270717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b="1"/>
              <a:t>What have we learned...</a:t>
            </a:r>
            <a:endParaRPr b="1"/>
          </a:p>
        </p:txBody>
      </p:sp>
      <p:sp>
        <p:nvSpPr>
          <p:cNvPr id="1999235523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748262" y="1152473"/>
            <a:ext cx="8520599" cy="1316086"/>
          </a:xfr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 marL="114299" indent="0">
              <a:buClr>
                <a:schemeClr val="dk1"/>
              </a:buClr>
              <a:buSzPts val="1800"/>
              <a:buFont typeface="Arial"/>
              <a:buNone/>
              <a:defRPr/>
            </a:pPr>
            <a:r>
              <a:rPr lang="en-US" sz="1800" b="0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Evolution can change </a:t>
            </a:r>
            <a:r>
              <a:rPr lang="en-US" sz="18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important </a:t>
            </a:r>
            <a:r>
              <a:rPr lang="en-US" sz="1800" b="0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traits like longevity </a:t>
            </a:r>
            <a:r>
              <a:rPr lang="en-US" sz="18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fast </a:t>
            </a:r>
            <a:r>
              <a:rPr lang="en-US" sz="1800" b="0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and </a:t>
            </a:r>
            <a:r>
              <a:rPr lang="en-US" sz="18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consistently</a:t>
            </a:r>
            <a:endParaRPr/>
          </a:p>
          <a:p>
            <a:pPr marL="114299" indent="0">
              <a:buClr>
                <a:schemeClr val="dk1"/>
              </a:buClr>
              <a:buSzPts val="1800"/>
              <a:buFont typeface="Arial"/>
              <a:buNone/>
              <a:defRPr/>
            </a:pPr>
            <a:endParaRPr/>
          </a:p>
          <a:p>
            <a:pPr marL="114299" indent="0">
              <a:lnSpc>
                <a:spcPct val="114999"/>
              </a:lnSpc>
              <a:buClr>
                <a:schemeClr val="dk1"/>
              </a:buClr>
              <a:buSzPts val="1800"/>
              <a:buFont typeface="Arial"/>
              <a:buNone/>
              <a:defRPr/>
            </a:pPr>
            <a:r>
              <a:rPr lang="en-US"/>
              <a:t>Adaptation for postponed reproduction evokes a polygenic response.</a:t>
            </a:r>
            <a:endParaRPr/>
          </a:p>
        </p:txBody>
      </p:sp>
      <p:sp>
        <p:nvSpPr>
          <p:cNvPr id="1498657789" name="Title 1"/>
          <p:cNvSpPr>
            <a:spLocks noGrp="1"/>
          </p:cNvSpPr>
          <p:nvPr/>
        </p:nvSpPr>
        <p:spPr bwMode="auto">
          <a:xfrm>
            <a:off x="311699" y="2479041"/>
            <a:ext cx="8520599" cy="572699"/>
          </a:xfrm>
        </p:spPr>
        <p:txBody>
          <a:bodyPr spcFirstLastPara="1" wrap="square" lIns="91423" tIns="91423" rIns="91423" bIns="91423" anchor="ctr" anchorCtr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>
              <a:defRPr/>
            </a:pPr>
            <a:r>
              <a:rPr lang="en-US" b="1"/>
              <a:t>What’s next?</a:t>
            </a:r>
            <a:endParaRPr b="1"/>
          </a:p>
        </p:txBody>
      </p:sp>
      <p:sp>
        <p:nvSpPr>
          <p:cNvPr id="757945888" name="Text Placeholder 2"/>
          <p:cNvSpPr>
            <a:spLocks noGrp="1"/>
          </p:cNvSpPr>
          <p:nvPr/>
        </p:nvSpPr>
        <p:spPr bwMode="auto">
          <a:xfrm flipH="0" flipV="0">
            <a:off x="748261" y="3186489"/>
            <a:ext cx="8520599" cy="1918276"/>
          </a:xfr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L="914400" marR="0" lvl="1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2pPr>
            <a:lvl3pPr marL="1371600" marR="0" lvl="2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3pPr>
            <a:lvl4pPr marL="1828800" marR="0" lvl="3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4pPr>
            <a:lvl5pPr marL="2286000" marR="0" lvl="4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5pPr>
            <a:lvl6pPr marL="2743200" marR="0" lvl="5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6pPr>
            <a:lvl7pPr marL="3200400" marR="0" lvl="6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7pPr>
            <a:lvl8pPr marL="3657600" marR="0" lvl="7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8pPr>
            <a:lvl9pPr marL="4114800" marR="0" lvl="8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9pPr>
          </a:lstStyle>
          <a:p>
            <a:pPr marL="114299" indent="0">
              <a:lnSpc>
                <a:spcPct val="114999"/>
              </a:lnSpc>
              <a:buClr>
                <a:schemeClr val="dk1"/>
              </a:buClr>
              <a:buSzPts val="1800"/>
              <a:buFont typeface="Arial"/>
              <a:buNone/>
              <a:defRPr/>
            </a:pPr>
            <a:r>
              <a:rPr lang="en-US" sz="1800"/>
              <a:t>Sequence other generations (gens. </a:t>
            </a:r>
            <a:r>
              <a:rPr lang="en-US" sz="1800">
                <a:solidFill>
                  <a:srgbClr val="377EB8"/>
                </a:solidFill>
              </a:rPr>
              <a:t>10 </a:t>
            </a:r>
            <a:r>
              <a:rPr lang="en-US" sz="1800"/>
              <a:t>and </a:t>
            </a:r>
            <a:r>
              <a:rPr lang="en-US" sz="1800">
                <a:solidFill>
                  <a:srgbClr val="377EB8"/>
                </a:solidFill>
              </a:rPr>
              <a:t>30</a:t>
            </a:r>
            <a:r>
              <a:rPr lang="en-US" sz="1800"/>
              <a:t>)</a:t>
            </a:r>
            <a:endParaRPr sz="1800"/>
          </a:p>
        </p:txBody>
      </p:sp>
      <p:pic>
        <p:nvPicPr>
          <p:cNvPr id="132283985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1699" y="1152473"/>
            <a:ext cx="476249" cy="476249"/>
          </a:xfrm>
          <a:prstGeom prst="rect">
            <a:avLst/>
          </a:prstGeom>
        </p:spPr>
      </p:pic>
      <p:pic>
        <p:nvPicPr>
          <p:cNvPr id="88996408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1699" y="1753789"/>
            <a:ext cx="476249" cy="476249"/>
          </a:xfrm>
          <a:prstGeom prst="rect">
            <a:avLst/>
          </a:prstGeom>
        </p:spPr>
      </p:pic>
      <p:pic>
        <p:nvPicPr>
          <p:cNvPr id="147118099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11699" y="3140541"/>
            <a:ext cx="476249" cy="476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333675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b="1"/>
              <a:t>What have we learned...</a:t>
            </a:r>
            <a:endParaRPr b="1"/>
          </a:p>
        </p:txBody>
      </p:sp>
      <p:sp>
        <p:nvSpPr>
          <p:cNvPr id="2069141011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748262" y="1152473"/>
            <a:ext cx="8520599" cy="1316086"/>
          </a:xfr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 marL="114299" indent="0">
              <a:buClr>
                <a:schemeClr val="dk1"/>
              </a:buClr>
              <a:buSzPts val="1800"/>
              <a:buFont typeface="Arial"/>
              <a:buNone/>
              <a:defRPr/>
            </a:pPr>
            <a:r>
              <a:rPr lang="en-US" sz="1800" b="0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Evolution can change </a:t>
            </a:r>
            <a:r>
              <a:rPr lang="en-US" sz="18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important </a:t>
            </a:r>
            <a:r>
              <a:rPr lang="en-US" sz="1800" b="0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traits like longevity </a:t>
            </a:r>
            <a:r>
              <a:rPr lang="en-US" sz="18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fast </a:t>
            </a:r>
            <a:r>
              <a:rPr lang="en-US" sz="1800" b="0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and </a:t>
            </a:r>
            <a:r>
              <a:rPr lang="en-US" sz="18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consistently</a:t>
            </a:r>
            <a:endParaRPr/>
          </a:p>
          <a:p>
            <a:pPr marL="114299" indent="0">
              <a:buClr>
                <a:schemeClr val="dk1"/>
              </a:buClr>
              <a:buSzPts val="1800"/>
              <a:buFont typeface="Arial"/>
              <a:buNone/>
              <a:defRPr/>
            </a:pPr>
            <a:endParaRPr/>
          </a:p>
          <a:p>
            <a:pPr marL="114299" indent="0">
              <a:lnSpc>
                <a:spcPct val="114999"/>
              </a:lnSpc>
              <a:buClr>
                <a:schemeClr val="dk1"/>
              </a:buClr>
              <a:buSzPts val="1800"/>
              <a:buFont typeface="Arial"/>
              <a:buNone/>
              <a:defRPr/>
            </a:pPr>
            <a:r>
              <a:rPr lang="en-US"/>
              <a:t>Adaptation for postponed reproduction evokes a polygenic response.</a:t>
            </a:r>
            <a:endParaRPr/>
          </a:p>
        </p:txBody>
      </p:sp>
      <p:sp>
        <p:nvSpPr>
          <p:cNvPr id="1478970146" name="Title 1"/>
          <p:cNvSpPr>
            <a:spLocks noGrp="1"/>
          </p:cNvSpPr>
          <p:nvPr/>
        </p:nvSpPr>
        <p:spPr bwMode="auto">
          <a:xfrm>
            <a:off x="311699" y="2479041"/>
            <a:ext cx="8520599" cy="572699"/>
          </a:xfrm>
        </p:spPr>
        <p:txBody>
          <a:bodyPr spcFirstLastPara="1" wrap="square" lIns="91423" tIns="91423" rIns="91423" bIns="91423" anchor="ctr" anchorCtr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>
              <a:defRPr/>
            </a:pPr>
            <a:r>
              <a:rPr lang="en-US" b="1"/>
              <a:t>What’s next?</a:t>
            </a:r>
            <a:endParaRPr b="1"/>
          </a:p>
        </p:txBody>
      </p:sp>
      <p:sp>
        <p:nvSpPr>
          <p:cNvPr id="1876563490" name="Text Placeholder 2"/>
          <p:cNvSpPr>
            <a:spLocks noGrp="1"/>
          </p:cNvSpPr>
          <p:nvPr/>
        </p:nvSpPr>
        <p:spPr bwMode="auto">
          <a:xfrm flipH="0" flipV="0">
            <a:off x="748261" y="3186489"/>
            <a:ext cx="8520599" cy="1918276"/>
          </a:xfr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L="914400" marR="0" lvl="1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2pPr>
            <a:lvl3pPr marL="1371600" marR="0" lvl="2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3pPr>
            <a:lvl4pPr marL="1828800" marR="0" lvl="3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4pPr>
            <a:lvl5pPr marL="2286000" marR="0" lvl="4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5pPr>
            <a:lvl6pPr marL="2743200" marR="0" lvl="5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6pPr>
            <a:lvl7pPr marL="3200400" marR="0" lvl="6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7pPr>
            <a:lvl8pPr marL="3657600" marR="0" lvl="7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8pPr>
            <a:lvl9pPr marL="4114800" marR="0" lvl="8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9pPr>
          </a:lstStyle>
          <a:p>
            <a:pPr marL="114299" indent="0">
              <a:lnSpc>
                <a:spcPct val="114999"/>
              </a:lnSpc>
              <a:buClr>
                <a:schemeClr val="dk1"/>
              </a:buClr>
              <a:buSzPts val="1800"/>
              <a:buFont typeface="Arial"/>
              <a:buNone/>
              <a:defRPr/>
            </a:pPr>
            <a:r>
              <a:rPr lang="en-US" sz="1800"/>
              <a:t>Sequence other generations (gens. </a:t>
            </a:r>
            <a:r>
              <a:rPr lang="en-US" sz="1800">
                <a:solidFill>
                  <a:srgbClr val="377EB8"/>
                </a:solidFill>
              </a:rPr>
              <a:t>10 </a:t>
            </a:r>
            <a:r>
              <a:rPr lang="en-US" sz="1800"/>
              <a:t>and </a:t>
            </a:r>
            <a:r>
              <a:rPr lang="en-US" sz="1800">
                <a:solidFill>
                  <a:srgbClr val="377EB8"/>
                </a:solidFill>
              </a:rPr>
              <a:t>30</a:t>
            </a:r>
            <a:r>
              <a:rPr lang="en-US" sz="1800"/>
              <a:t>)</a:t>
            </a:r>
            <a:endParaRPr sz="1800"/>
          </a:p>
          <a:p>
            <a:pPr marL="114299" indent="0">
              <a:lnSpc>
                <a:spcPct val="114999"/>
              </a:lnSpc>
              <a:buClr>
                <a:schemeClr val="dk1"/>
              </a:buClr>
              <a:buSzPts val="1800"/>
              <a:buFont typeface="Arial"/>
              <a:buNone/>
              <a:defRPr/>
            </a:pPr>
            <a:endParaRPr sz="1800"/>
          </a:p>
          <a:p>
            <a:pPr marL="114299" indent="0">
              <a:lnSpc>
                <a:spcPct val="114999"/>
              </a:lnSpc>
              <a:buClr>
                <a:schemeClr val="dk1"/>
              </a:buClr>
              <a:buSzPts val="1800"/>
              <a:buFont typeface="Arial"/>
              <a:buNone/>
              <a:defRPr/>
            </a:pPr>
            <a:r>
              <a:rPr lang="en-US" sz="1800"/>
              <a:t>Dissect evolutionary dynamics</a:t>
            </a:r>
            <a:endParaRPr lang="en-US" sz="1800"/>
          </a:p>
          <a:p>
            <a:pPr marL="114299" indent="0">
              <a:lnSpc>
                <a:spcPct val="114999"/>
              </a:lnSpc>
              <a:buClr>
                <a:schemeClr val="dk1"/>
              </a:buClr>
              <a:buSzPts val="1800"/>
              <a:buFont typeface="Arial"/>
              <a:buNone/>
              <a:defRPr/>
            </a:pPr>
            <a:endParaRPr lang="en-US" sz="1800"/>
          </a:p>
          <a:p>
            <a:pPr marL="114299" indent="0">
              <a:lnSpc>
                <a:spcPct val="114999"/>
              </a:lnSpc>
              <a:buClr>
                <a:schemeClr val="dk1"/>
              </a:buClr>
              <a:buSzPts val="1800"/>
              <a:buFont typeface="Arial"/>
              <a:buNone/>
              <a:defRPr/>
            </a:pPr>
            <a:endParaRPr sz="1800"/>
          </a:p>
        </p:txBody>
      </p:sp>
      <p:pic>
        <p:nvPicPr>
          <p:cNvPr id="2895328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1699" y="1152473"/>
            <a:ext cx="476249" cy="476249"/>
          </a:xfrm>
          <a:prstGeom prst="rect">
            <a:avLst/>
          </a:prstGeom>
        </p:spPr>
      </p:pic>
      <p:pic>
        <p:nvPicPr>
          <p:cNvPr id="108140590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1699" y="1753789"/>
            <a:ext cx="476249" cy="476249"/>
          </a:xfrm>
          <a:prstGeom prst="rect">
            <a:avLst/>
          </a:prstGeom>
        </p:spPr>
      </p:pic>
      <p:pic>
        <p:nvPicPr>
          <p:cNvPr id="57313573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11699" y="3734021"/>
            <a:ext cx="476249" cy="476249"/>
          </a:xfrm>
          <a:prstGeom prst="rect">
            <a:avLst/>
          </a:prstGeom>
        </p:spPr>
      </p:pic>
      <p:pic>
        <p:nvPicPr>
          <p:cNvPr id="19594871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311699" y="3140541"/>
            <a:ext cx="476249" cy="476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869478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 b="1"/>
              <a:t>What have we learned...</a:t>
            </a:r>
            <a:endParaRPr b="1"/>
          </a:p>
        </p:txBody>
      </p:sp>
      <p:sp>
        <p:nvSpPr>
          <p:cNvPr id="1746683411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748260" y="1152473"/>
            <a:ext cx="8520599" cy="1316086"/>
          </a:xfr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 marL="114299" indent="0">
              <a:buClr>
                <a:schemeClr val="dk1"/>
              </a:buClr>
              <a:buSzPts val="1800"/>
              <a:buFont typeface="Arial"/>
              <a:buNone/>
              <a:defRPr/>
            </a:pPr>
            <a:r>
              <a:rPr lang="en-US" sz="1800" b="0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Evolution can change </a:t>
            </a:r>
            <a:r>
              <a:rPr lang="en-US" sz="18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important </a:t>
            </a:r>
            <a:r>
              <a:rPr lang="en-US" sz="1800" b="0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traits like longevity </a:t>
            </a:r>
            <a:r>
              <a:rPr lang="en-US" sz="18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fast </a:t>
            </a:r>
            <a:r>
              <a:rPr lang="en-US" sz="1800" b="0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and </a:t>
            </a:r>
            <a:r>
              <a:rPr lang="en-US" sz="18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consistently</a:t>
            </a:r>
            <a:endParaRPr/>
          </a:p>
          <a:p>
            <a:pPr marL="114299" indent="0">
              <a:buClr>
                <a:schemeClr val="dk1"/>
              </a:buClr>
              <a:buSzPts val="1800"/>
              <a:buFont typeface="Arial"/>
              <a:buNone/>
              <a:defRPr/>
            </a:pPr>
            <a:endParaRPr/>
          </a:p>
          <a:p>
            <a:pPr marL="114299" indent="0">
              <a:lnSpc>
                <a:spcPct val="114999"/>
              </a:lnSpc>
              <a:buClr>
                <a:schemeClr val="dk1"/>
              </a:buClr>
              <a:buSzPts val="1800"/>
              <a:buFont typeface="Arial"/>
              <a:buNone/>
              <a:defRPr/>
            </a:pPr>
            <a:r>
              <a:rPr lang="en-US"/>
              <a:t>Adaptation for postponed reproduction evokes a polygenic response.</a:t>
            </a:r>
            <a:endParaRPr/>
          </a:p>
        </p:txBody>
      </p:sp>
      <p:sp>
        <p:nvSpPr>
          <p:cNvPr id="240174309" name="Title 1"/>
          <p:cNvSpPr>
            <a:spLocks noGrp="1"/>
          </p:cNvSpPr>
          <p:nvPr/>
        </p:nvSpPr>
        <p:spPr bwMode="auto">
          <a:xfrm>
            <a:off x="311699" y="2479041"/>
            <a:ext cx="8520599" cy="572699"/>
          </a:xfrm>
        </p:spPr>
        <p:txBody>
          <a:bodyPr spcFirstLastPara="1" wrap="square" lIns="91423" tIns="91423" rIns="91423" bIns="91423" anchor="ctr" anchorCtr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>
              <a:defRPr/>
            </a:pPr>
            <a:r>
              <a:rPr lang="en-US" b="1"/>
              <a:t>What’s next?</a:t>
            </a:r>
            <a:endParaRPr b="1"/>
          </a:p>
        </p:txBody>
      </p:sp>
      <p:sp>
        <p:nvSpPr>
          <p:cNvPr id="506002035" name="Text Placeholder 2"/>
          <p:cNvSpPr>
            <a:spLocks noGrp="1"/>
          </p:cNvSpPr>
          <p:nvPr/>
        </p:nvSpPr>
        <p:spPr bwMode="auto">
          <a:xfrm flipH="0" flipV="0">
            <a:off x="748261" y="3186489"/>
            <a:ext cx="8520599" cy="1918276"/>
          </a:xfr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L="914400" marR="0" lvl="1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2pPr>
            <a:lvl3pPr marL="1371600" marR="0" lvl="2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3pPr>
            <a:lvl4pPr marL="1828800" marR="0" lvl="3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4pPr>
            <a:lvl5pPr marL="2286000" marR="0" lvl="4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5pPr>
            <a:lvl6pPr marL="2743200" marR="0" lvl="5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6pPr>
            <a:lvl7pPr marL="3200400" marR="0" lvl="6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7pPr>
            <a:lvl8pPr marL="3657600" marR="0" lvl="7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8pPr>
            <a:lvl9pPr marL="4114800" marR="0" lvl="8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9pPr>
          </a:lstStyle>
          <a:p>
            <a:pPr marL="114299" indent="0">
              <a:lnSpc>
                <a:spcPct val="114999"/>
              </a:lnSpc>
              <a:buClr>
                <a:schemeClr val="dk1"/>
              </a:buClr>
              <a:buSzPts val="1800"/>
              <a:buFont typeface="Arial"/>
              <a:buNone/>
              <a:defRPr/>
            </a:pPr>
            <a:r>
              <a:rPr lang="en-US" sz="1800"/>
              <a:t>Sequence other generations (gens. </a:t>
            </a:r>
            <a:r>
              <a:rPr lang="en-US" sz="1800">
                <a:solidFill>
                  <a:srgbClr val="377EB8"/>
                </a:solidFill>
              </a:rPr>
              <a:t>10 </a:t>
            </a:r>
            <a:r>
              <a:rPr lang="en-US" sz="1800"/>
              <a:t>and </a:t>
            </a:r>
            <a:r>
              <a:rPr lang="en-US" sz="1800">
                <a:solidFill>
                  <a:srgbClr val="377EB8"/>
                </a:solidFill>
              </a:rPr>
              <a:t>30</a:t>
            </a:r>
            <a:r>
              <a:rPr lang="en-US" sz="1800"/>
              <a:t>)</a:t>
            </a:r>
            <a:endParaRPr sz="1800"/>
          </a:p>
          <a:p>
            <a:pPr marL="114299" indent="0">
              <a:lnSpc>
                <a:spcPct val="114999"/>
              </a:lnSpc>
              <a:buClr>
                <a:schemeClr val="dk1"/>
              </a:buClr>
              <a:buSzPts val="1800"/>
              <a:buFont typeface="Arial"/>
              <a:buNone/>
              <a:defRPr/>
            </a:pPr>
            <a:endParaRPr sz="1800"/>
          </a:p>
          <a:p>
            <a:pPr marL="114299" indent="0">
              <a:lnSpc>
                <a:spcPct val="114999"/>
              </a:lnSpc>
              <a:buClr>
                <a:schemeClr val="dk1"/>
              </a:buClr>
              <a:buSzPts val="1800"/>
              <a:buFont typeface="Arial"/>
              <a:buNone/>
              <a:defRPr/>
            </a:pPr>
            <a:r>
              <a:rPr lang="en-US" sz="1800"/>
              <a:t>Dissect evolutionary dynamics</a:t>
            </a:r>
            <a:endParaRPr lang="en-US" sz="1800"/>
          </a:p>
          <a:p>
            <a:pPr marL="114299" indent="0">
              <a:lnSpc>
                <a:spcPct val="114999"/>
              </a:lnSpc>
              <a:buClr>
                <a:schemeClr val="dk1"/>
              </a:buClr>
              <a:buSzPts val="1800"/>
              <a:buFont typeface="Arial"/>
              <a:buNone/>
              <a:defRPr/>
            </a:pPr>
            <a:endParaRPr lang="en-US" sz="1800"/>
          </a:p>
          <a:p>
            <a:pPr marL="114299" indent="0">
              <a:lnSpc>
                <a:spcPct val="114999"/>
              </a:lnSpc>
              <a:buClr>
                <a:schemeClr val="dk1"/>
              </a:buClr>
              <a:buSzPts val="1800"/>
              <a:buFont typeface="Arial"/>
              <a:buNone/>
              <a:defRPr/>
            </a:pPr>
            <a:r>
              <a:rPr lang="en-US" sz="1800"/>
              <a:t>Explore other —omics (transcriptomics, metabolomics, epigenomics)</a:t>
            </a:r>
            <a:endParaRPr sz="1800"/>
          </a:p>
        </p:txBody>
      </p:sp>
      <p:pic>
        <p:nvPicPr>
          <p:cNvPr id="149616959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1699" y="1152473"/>
            <a:ext cx="476249" cy="476249"/>
          </a:xfrm>
          <a:prstGeom prst="rect">
            <a:avLst/>
          </a:prstGeom>
        </p:spPr>
      </p:pic>
      <p:pic>
        <p:nvPicPr>
          <p:cNvPr id="25279518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1699" y="4444733"/>
            <a:ext cx="476249" cy="476249"/>
          </a:xfrm>
          <a:prstGeom prst="rect">
            <a:avLst/>
          </a:prstGeom>
        </p:spPr>
      </p:pic>
      <p:pic>
        <p:nvPicPr>
          <p:cNvPr id="62812160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11699" y="1753789"/>
            <a:ext cx="476249" cy="476249"/>
          </a:xfrm>
          <a:prstGeom prst="rect">
            <a:avLst/>
          </a:prstGeom>
        </p:spPr>
      </p:pic>
      <p:pic>
        <p:nvPicPr>
          <p:cNvPr id="175367639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311699" y="3734021"/>
            <a:ext cx="476249" cy="476249"/>
          </a:xfrm>
          <a:prstGeom prst="rect">
            <a:avLst/>
          </a:prstGeom>
        </p:spPr>
      </p:pic>
      <p:pic>
        <p:nvPicPr>
          <p:cNvPr id="893807245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311699" y="3140541"/>
            <a:ext cx="476249" cy="476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6874485" name="Google Shape;275;p34"/>
          <p:cNvSpPr txBox="1">
            <a:spLocks noGrp="1"/>
          </p:cNvSpPr>
          <p:nvPr>
            <p:ph type="title"/>
          </p:nvPr>
        </p:nvSpPr>
        <p:spPr bwMode="auto">
          <a:xfrm flipH="0" flipV="0">
            <a:off x="139961" y="151789"/>
            <a:ext cx="2896922" cy="1233900"/>
          </a:xfrm>
          <a:prstGeom prst="rect">
            <a:avLst/>
          </a:prstGeom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000" b="1"/>
              <a:t>Thank you!</a:t>
            </a:r>
            <a:endParaRPr sz="3000" b="1"/>
          </a:p>
        </p:txBody>
      </p:sp>
      <p:sp>
        <p:nvSpPr>
          <p:cNvPr id="1191280224" name="Google Shape;276;p34"/>
          <p:cNvSpPr txBox="1">
            <a:spLocks noGrp="1"/>
          </p:cNvSpPr>
          <p:nvPr>
            <p:ph type="body" idx="1"/>
          </p:nvPr>
        </p:nvSpPr>
        <p:spPr bwMode="auto">
          <a:xfrm flipH="0" flipV="0">
            <a:off x="280567" y="1426711"/>
            <a:ext cx="2615711" cy="119909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  <a:defRPr/>
            </a:pPr>
            <a:r>
              <a:rPr lang="en" sz="1200"/>
              <a:t>Giovanni A. Crestani</a:t>
            </a:r>
            <a:endParaRPr sz="1200"/>
          </a:p>
          <a:p>
            <a:pPr marL="0" lvl="0" indent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  <a:defRPr/>
            </a:pPr>
            <a:r>
              <a:rPr lang="en" sz="1200" u="sng">
                <a:solidFill>
                  <a:schemeClr val="hlink"/>
                </a:solidFill>
                <a:hlinkClick r:id="rId3" tooltip="mailto:crestang@oregonstate.edu"/>
              </a:rPr>
              <a:t>crestang@oregonstate.edu</a:t>
            </a:r>
            <a:endParaRPr sz="1200">
              <a:solidFill>
                <a:schemeClr val="hlink"/>
              </a:solidFill>
            </a:endParaRPr>
          </a:p>
          <a:p>
            <a:pPr marL="0" lvl="0" indent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  <a:defRPr/>
            </a:pPr>
            <a:r>
              <a:rPr lang="en" sz="1200"/>
              <a:t>gacrestani.com</a:t>
            </a:r>
            <a:endParaRPr sz="1200"/>
          </a:p>
        </p:txBody>
      </p:sp>
      <p:sp>
        <p:nvSpPr>
          <p:cNvPr id="1088975900" name="Google Shape;277;p34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105846619" name="Google Shape;278;p34" title="hannah-flies.jpeg"/>
          <p:cNvPicPr/>
          <p:nvPr/>
        </p:nvPicPr>
        <p:blipFill>
          <a:blip r:embed="rId4">
            <a:alphaModFix/>
          </a:blip>
          <a:srcRect l="0" t="6228" r="0" b="19537"/>
          <a:stretch/>
        </p:blipFill>
        <p:spPr bwMode="auto">
          <a:xfrm flipH="0" flipV="0">
            <a:off x="6539895" y="47012"/>
            <a:ext cx="2481262" cy="252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19763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10519" y="3789842"/>
            <a:ext cx="2726365" cy="892872"/>
          </a:xfrm>
          <a:prstGeom prst="rect">
            <a:avLst/>
          </a:prstGeom>
        </p:spPr>
      </p:pic>
      <p:pic>
        <p:nvPicPr>
          <p:cNvPr id="87516346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432305" y="2599446"/>
            <a:ext cx="4588851" cy="2457369"/>
          </a:xfrm>
          <a:prstGeom prst="rect">
            <a:avLst/>
          </a:prstGeom>
        </p:spPr>
      </p:pic>
      <p:pic>
        <p:nvPicPr>
          <p:cNvPr id="1581339963" name=""/>
          <p:cNvPicPr>
            <a:picLocks noChangeAspect="1"/>
          </p:cNvPicPr>
          <p:nvPr/>
        </p:nvPicPr>
        <p:blipFill>
          <a:blip r:embed="rId7"/>
          <a:srcRect l="14942" t="24993" r="15501" b="20890"/>
          <a:stretch/>
        </p:blipFill>
        <p:spPr bwMode="auto">
          <a:xfrm flipH="0" flipV="0">
            <a:off x="335894" y="2935964"/>
            <a:ext cx="2710961" cy="853876"/>
          </a:xfrm>
          <a:prstGeom prst="rect">
            <a:avLst/>
          </a:prstGeom>
        </p:spPr>
      </p:pic>
      <p:sp>
        <p:nvSpPr>
          <p:cNvPr id="1463065736" name="Google Shape;18;p4"/>
          <p:cNvSpPr txBox="1">
            <a:spLocks noGrp="1"/>
          </p:cNvSpPr>
          <p:nvPr/>
        </p:nvSpPr>
        <p:spPr bwMode="auto">
          <a:xfrm flipH="0" flipV="0">
            <a:off x="2896278" y="47012"/>
            <a:ext cx="3485123" cy="2524737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ctr" anchorCtr="0" forceAA="0" upright="0" compatLnSpc="0">
            <a:normAutofit fontScale="95000" lnSpcReduction="1000"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L="914400" marR="0" lvl="1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2pPr>
            <a:lvl3pPr marL="1371600" marR="0" lvl="2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3pPr>
            <a:lvl4pPr marL="1828800" marR="0" lvl="3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4pPr>
            <a:lvl5pPr marL="2286000" marR="0" lvl="4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5pPr>
            <a:lvl6pPr marL="2743200" marR="0" lvl="5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6pPr>
            <a:lvl7pPr marL="3200400" marR="0" lvl="6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7pPr>
            <a:lvl8pPr marL="3657600" marR="0" lvl="7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8pPr>
            <a:lvl9pPr marL="4114800" marR="0" lvl="8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9pPr>
          </a:lstStyle>
          <a:p>
            <a:pPr algn="l" defTabSz="914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ana"/>
              <a:buChar char=" "/>
              <a:defRPr/>
            </a:pPr>
            <a:r>
              <a:rPr b="1" strike="noStrike" cap="none" spc="0"/>
              <a:t>Dr. Molly K. Burke</a:t>
            </a:r>
            <a:endParaRPr b="1" strike="noStrike" cap="none" spc="0"/>
          </a:p>
          <a:p>
            <a:pPr algn="l" defTabSz="914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ana"/>
              <a:buChar char=" "/>
              <a:defRPr/>
            </a:pPr>
            <a:r>
              <a:rPr lang="en-US" sz="1800" b="0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Dr. Parvin Shahrestani</a:t>
            </a:r>
            <a:endParaRPr lang="en-US" sz="1800" b="0" i="0" u="none" strike="noStrike" cap="none" spc="0">
              <a:solidFill>
                <a:schemeClr val="dk1"/>
              </a:solidFill>
              <a:latin typeface="IBM Plex Sans"/>
              <a:ea typeface="IBM Plex Sans"/>
              <a:cs typeface="IBM Plex Sans"/>
            </a:endParaRPr>
          </a:p>
          <a:p>
            <a:pPr algn="l" defTabSz="914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ana"/>
              <a:buChar char=" "/>
              <a:defRPr/>
            </a:pPr>
            <a:r>
              <a:rPr lang="en-US" sz="1800" b="0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Hannah S. Dugo</a:t>
            </a:r>
            <a:endParaRPr strike="noStrike" cap="none" spc="0"/>
          </a:p>
          <a:p>
            <a:pPr algn="l" defTabSz="914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ana"/>
              <a:buChar char=" "/>
              <a:defRPr/>
            </a:pPr>
            <a:r>
              <a:rPr strike="noStrike" cap="none" spc="0"/>
              <a:t>The Burke Lab</a:t>
            </a:r>
            <a:endParaRPr strike="noStrike" cap="none" spc="0"/>
          </a:p>
          <a:p>
            <a:pPr algn="l" defTabSz="914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ana"/>
              <a:buChar char=" "/>
              <a:defRPr/>
            </a:pPr>
            <a:r>
              <a:rPr strike="noStrike" cap="none" spc="0"/>
              <a:t>Dr. Mark A. Phillips</a:t>
            </a:r>
            <a:endParaRPr strike="noStrike" cap="none" spc="0"/>
          </a:p>
          <a:p>
            <a:pPr algn="l" defTabSz="914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ana"/>
              <a:buChar char=" "/>
              <a:defRPr/>
            </a:pPr>
            <a:r>
              <a:rPr strike="noStrike" cap="none" spc="0"/>
              <a:t>Dr. Felipe S. Barreto</a:t>
            </a:r>
            <a:endParaRPr strike="noStrike" cap="none" spc="0"/>
          </a:p>
          <a:p>
            <a:pPr algn="l" defTabSz="914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ana"/>
              <a:buChar char=" "/>
              <a:defRPr/>
            </a:pPr>
            <a:r>
              <a:rPr strike="noStrike" cap="none" spc="0"/>
              <a:t>Dr. </a:t>
            </a:r>
            <a:r>
              <a:rPr strike="noStrike" cap="none" spc="0"/>
              <a:t>David A. Hendrix</a:t>
            </a:r>
            <a:endParaRPr strike="noStrike" cap="none" spc="0"/>
          </a:p>
          <a:p>
            <a:pPr algn="l" defTabSz="914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ana"/>
              <a:buChar char=" "/>
              <a:defRPr/>
            </a:pPr>
            <a:r>
              <a:rPr strike="noStrike" cap="none" spc="0"/>
              <a:t>Dr. Michael R. Rose</a:t>
            </a:r>
            <a:endParaRPr strike="noStrike" cap="none" spc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66259202" name="Google Shape;78;p1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142491" y="429336"/>
            <a:ext cx="6179114" cy="414705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272898" name="Google Shape;79;p17"/>
          <p:cNvSpPr txBox="1"/>
          <p:nvPr/>
        </p:nvSpPr>
        <p:spPr bwMode="auto">
          <a:xfrm>
            <a:off x="0" y="4828800"/>
            <a:ext cx="24318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25" rIns="81625" bIns="40825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700" i="1" strike="noStrike">
                <a:solidFill>
                  <a:srgbClr val="808080"/>
                </a:solidFill>
                <a:latin typeface="IBM Plex Sans"/>
                <a:ea typeface="IBM Plex Sans"/>
                <a:cs typeface="IBM Plex Sans"/>
              </a:rPr>
              <a:t>Adapted from: Fabian, D. &amp; Flatt, T. (2011) The Evolution of Aging. Nature Education Knowledge 3(10):9</a:t>
            </a:r>
            <a:endParaRPr sz="700" strike="noStrike">
              <a:solidFill>
                <a:srgbClr val="000000"/>
              </a:solidFill>
              <a:latin typeface="IBM Plex Sans"/>
              <a:ea typeface="IBM Plex Sans"/>
              <a:cs typeface="IBM Plex Sans"/>
            </a:endParaRPr>
          </a:p>
        </p:txBody>
      </p:sp>
      <p:sp>
        <p:nvSpPr>
          <p:cNvPr id="299698789" name="Google Shape;81;p17"/>
          <p:cNvSpPr txBox="1">
            <a:spLocks noGrp="1"/>
          </p:cNvSpPr>
          <p:nvPr>
            <p:ph type="title" idx="4294967295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/>
              <a:t>Evolutionary Theory of Aging</a:t>
            </a:r>
            <a:endParaRPr b="1">
              <a:latin typeface="IBM Plex Sans"/>
              <a:ea typeface="IBM Plex Sans"/>
              <a:cs typeface="IBM Plex Sans"/>
            </a:endParaRPr>
          </a:p>
        </p:txBody>
      </p:sp>
      <p:sp>
        <p:nvSpPr>
          <p:cNvPr id="545013632" name="Google Shape;82;p17"/>
          <p:cNvSpPr txBox="1"/>
          <p:nvPr/>
        </p:nvSpPr>
        <p:spPr bwMode="auto">
          <a:xfrm>
            <a:off x="6694617" y="19888"/>
            <a:ext cx="2428800" cy="1517100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</a:rPr>
              <a:t>Hamilton, 1966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</a:rPr>
              <a:t>Medawar, 1958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41987195" name="Google Shape;87;p1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142502" y="429336"/>
            <a:ext cx="7879403" cy="41470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7497633" name="Google Shape;88;p18"/>
          <p:cNvCxnSpPr/>
          <p:nvPr/>
        </p:nvCxnSpPr>
        <p:spPr bwMode="auto">
          <a:xfrm>
            <a:off x="2567385" y="836061"/>
            <a:ext cx="1659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72935183" name="Google Shape;89;p18"/>
          <p:cNvSpPr txBox="1"/>
          <p:nvPr/>
        </p:nvSpPr>
        <p:spPr bwMode="auto">
          <a:xfrm>
            <a:off x="0" y="4828800"/>
            <a:ext cx="24318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25" rIns="81625" bIns="40825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700" i="1" strike="noStrike">
                <a:solidFill>
                  <a:srgbClr val="808080"/>
                </a:solidFill>
                <a:latin typeface="IBM Plex Sans"/>
                <a:ea typeface="IBM Plex Sans"/>
                <a:cs typeface="IBM Plex Sans"/>
              </a:rPr>
              <a:t>Adapted from: Fabian, D. &amp; Flatt, T. (2011) The Evolution of Aging. Nature Education Knowledge 3(10):9</a:t>
            </a:r>
            <a:endParaRPr sz="700" strike="noStrike">
              <a:solidFill>
                <a:srgbClr val="000000"/>
              </a:solidFill>
              <a:latin typeface="IBM Plex Sans"/>
              <a:ea typeface="IBM Plex Sans"/>
              <a:cs typeface="IBM Plex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05938569" name="Google Shape;115;p2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037733" y="4694625"/>
            <a:ext cx="946963" cy="330783"/>
          </a:xfrm>
          <a:prstGeom prst="rect">
            <a:avLst/>
          </a:prstGeom>
          <a:noFill/>
          <a:ln>
            <a:noFill/>
          </a:ln>
        </p:spPr>
      </p:pic>
      <p:sp>
        <p:nvSpPr>
          <p:cNvPr id="366809974" name="Google Shape;107;p20"/>
          <p:cNvSpPr txBox="1"/>
          <p:nvPr/>
        </p:nvSpPr>
        <p:spPr bwMode="auto">
          <a:xfrm rot="0" flipH="0" flipV="0">
            <a:off x="1891567" y="4189224"/>
            <a:ext cx="1627215" cy="76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IBM Plex Sans"/>
              </a:rPr>
              <a:t>x10</a:t>
            </a:r>
            <a:endParaRPr lang="en-US">
              <a:latin typeface="IBM Plex Sans"/>
            </a:endParaRPr>
          </a:p>
        </p:txBody>
      </p:sp>
      <p:sp>
        <p:nvSpPr>
          <p:cNvPr id="2058689308" name="Google Shape;107;p20"/>
          <p:cNvSpPr txBox="1"/>
          <p:nvPr/>
        </p:nvSpPr>
        <p:spPr bwMode="auto">
          <a:xfrm rot="0" flipH="0" flipV="0">
            <a:off x="620930" y="2635493"/>
            <a:ext cx="2569545" cy="76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tx1"/>
                </a:solidFill>
                <a:latin typeface="IBM Plex Sans"/>
              </a:rPr>
              <a:t>“</a:t>
            </a:r>
            <a:r>
              <a:rPr lang="en">
                <a:solidFill>
                  <a:srgbClr val="E43A3F"/>
                </a:solidFill>
                <a:latin typeface="IBM Plex Sans"/>
              </a:rPr>
              <a:t>Baseline</a:t>
            </a:r>
            <a:r>
              <a:rPr lang="en">
                <a:solidFill>
                  <a:schemeClr val="tx1"/>
                </a:solidFill>
                <a:latin typeface="IBM Plex Sans"/>
              </a:rPr>
              <a:t>”</a:t>
            </a:r>
            <a:endParaRPr lang="en">
              <a:latin typeface="IBM Plex San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IBM Plex Sans"/>
              </a:rPr>
              <a:t>Only 14-day-old flies produce the next generation.</a:t>
            </a:r>
            <a:endParaRPr lang="en-US">
              <a:latin typeface="IBM Plex Sans"/>
            </a:endParaRPr>
          </a:p>
        </p:txBody>
      </p:sp>
      <p:pic>
        <p:nvPicPr>
          <p:cNvPr id="382926120" name="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 bwMode="auto">
          <a:xfrm rot="0" flipH="0" flipV="0">
            <a:off x="587607" y="3427855"/>
            <a:ext cx="1303960" cy="1303960"/>
          </a:xfrm>
          <a:prstGeom prst="rect">
            <a:avLst/>
          </a:prstGeom>
        </p:spPr>
      </p:pic>
      <p:sp>
        <p:nvSpPr>
          <p:cNvPr id="1000385945" name="Google Shape;107;p20"/>
          <p:cNvSpPr txBox="1"/>
          <p:nvPr/>
        </p:nvSpPr>
        <p:spPr bwMode="auto">
          <a:xfrm rot="0" flipH="0" flipV="0">
            <a:off x="620930" y="3805488"/>
            <a:ext cx="1270636" cy="76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B-type</a:t>
            </a:r>
            <a:endParaRPr sz="1200">
              <a:solidFill>
                <a:schemeClr val="bg1"/>
              </a:solidFill>
              <a:latin typeface="IBM Plex San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14-day generations</a:t>
            </a:r>
            <a:endParaRPr sz="1200">
              <a:solidFill>
                <a:schemeClr val="bg1"/>
              </a:solidFill>
            </a:endParaRPr>
          </a:p>
        </p:txBody>
      </p:sp>
      <p:pic>
        <p:nvPicPr>
          <p:cNvPr id="106049085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rot="0" flipH="0" flipV="0">
            <a:off x="1988399" y="3539355"/>
            <a:ext cx="1200814" cy="1145547"/>
          </a:xfrm>
          <a:prstGeom prst="rect">
            <a:avLst/>
          </a:prstGeom>
        </p:spPr>
      </p:pic>
      <p:sp>
        <p:nvSpPr>
          <p:cNvPr id="1532015365" name="Google Shape;107;p20"/>
          <p:cNvSpPr txBox="1"/>
          <p:nvPr/>
        </p:nvSpPr>
        <p:spPr bwMode="auto">
          <a:xfrm rot="0" flipH="0" flipV="0">
            <a:off x="604268" y="221625"/>
            <a:ext cx="2640212" cy="76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IBM Plex Sans"/>
              </a:rPr>
              <a:t>"</a:t>
            </a:r>
            <a:r>
              <a:rPr lang="en">
                <a:solidFill>
                  <a:srgbClr val="377EB8"/>
                </a:solidFill>
                <a:latin typeface="IBM Plex Sans"/>
              </a:rPr>
              <a:t>Old</a:t>
            </a:r>
            <a:r>
              <a:rPr lang="en">
                <a:latin typeface="IBM Plex Sans"/>
              </a:rPr>
              <a:t>"</a:t>
            </a:r>
            <a:endParaRPr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Only 70-day-old flies produce the next generation.</a:t>
            </a:r>
            <a:endParaRPr/>
          </a:p>
        </p:txBody>
      </p:sp>
      <p:sp>
        <p:nvSpPr>
          <p:cNvPr id="247395164" name="Google Shape;107;p20"/>
          <p:cNvSpPr txBox="1"/>
          <p:nvPr/>
        </p:nvSpPr>
        <p:spPr bwMode="auto">
          <a:xfrm rot="0" flipH="0" flipV="0">
            <a:off x="1891567" y="1814749"/>
            <a:ext cx="1627215" cy="76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IBM Plex Sans"/>
              </a:rPr>
              <a:t>x10</a:t>
            </a:r>
            <a:endParaRPr lang="en-US">
              <a:latin typeface="IBM Plex Sans"/>
            </a:endParaRPr>
          </a:p>
        </p:txBody>
      </p:sp>
      <p:pic>
        <p:nvPicPr>
          <p:cNvPr id="1401304738" name="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 bwMode="auto">
          <a:xfrm rot="0" flipH="0" flipV="0">
            <a:off x="587607" y="1061010"/>
            <a:ext cx="1303960" cy="1303960"/>
          </a:xfrm>
          <a:prstGeom prst="rect">
            <a:avLst/>
          </a:prstGeom>
        </p:spPr>
      </p:pic>
      <p:sp>
        <p:nvSpPr>
          <p:cNvPr id="1065331714" name="Google Shape;107;p20"/>
          <p:cNvSpPr txBox="1"/>
          <p:nvPr/>
        </p:nvSpPr>
        <p:spPr bwMode="auto">
          <a:xfrm rot="0" flipH="0" flipV="0">
            <a:off x="604268" y="1431013"/>
            <a:ext cx="1270637" cy="76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O-type</a:t>
            </a:r>
            <a:endParaRPr sz="1200">
              <a:solidFill>
                <a:schemeClr val="bg1"/>
              </a:solidFill>
              <a:latin typeface="IBM Plex San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70-day generations</a:t>
            </a:r>
            <a:endParaRPr sz="1200">
              <a:solidFill>
                <a:schemeClr val="bg1"/>
              </a:solidFill>
            </a:endParaRPr>
          </a:p>
        </p:txBody>
      </p:sp>
      <p:pic>
        <p:nvPicPr>
          <p:cNvPr id="254611703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rot="0" flipH="0" flipV="0">
            <a:off x="1988399" y="1147754"/>
            <a:ext cx="1256081" cy="11304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34487380" name="Google Shape;115;p2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037733" y="4694625"/>
            <a:ext cx="946963" cy="330783"/>
          </a:xfrm>
          <a:prstGeom prst="rect">
            <a:avLst/>
          </a:prstGeom>
          <a:noFill/>
          <a:ln>
            <a:noFill/>
          </a:ln>
        </p:spPr>
      </p:pic>
      <p:sp>
        <p:nvSpPr>
          <p:cNvPr id="756114000" name="Google Shape;107;p20"/>
          <p:cNvSpPr txBox="1"/>
          <p:nvPr/>
        </p:nvSpPr>
        <p:spPr bwMode="auto">
          <a:xfrm rot="0" flipH="0" flipV="0">
            <a:off x="1891567" y="4189224"/>
            <a:ext cx="1627215" cy="76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IBM Plex Sans"/>
              </a:rPr>
              <a:t>x10</a:t>
            </a:r>
            <a:endParaRPr lang="en-US">
              <a:latin typeface="IBM Plex Sans"/>
            </a:endParaRPr>
          </a:p>
        </p:txBody>
      </p:sp>
      <p:sp>
        <p:nvSpPr>
          <p:cNvPr id="480058790" name="Google Shape;107;p20"/>
          <p:cNvSpPr txBox="1"/>
          <p:nvPr/>
        </p:nvSpPr>
        <p:spPr bwMode="auto">
          <a:xfrm rot="0" flipH="0" flipV="0">
            <a:off x="620930" y="2635493"/>
            <a:ext cx="2569545" cy="76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tx1"/>
                </a:solidFill>
                <a:latin typeface="IBM Plex Sans"/>
              </a:rPr>
              <a:t>“</a:t>
            </a:r>
            <a:r>
              <a:rPr lang="en">
                <a:solidFill>
                  <a:srgbClr val="E43A3F"/>
                </a:solidFill>
                <a:latin typeface="IBM Plex Sans"/>
              </a:rPr>
              <a:t>Baseline</a:t>
            </a:r>
            <a:r>
              <a:rPr lang="en">
                <a:solidFill>
                  <a:schemeClr val="tx1"/>
                </a:solidFill>
                <a:latin typeface="IBM Plex Sans"/>
              </a:rPr>
              <a:t>”</a:t>
            </a:r>
            <a:endParaRPr lang="en">
              <a:latin typeface="IBM Plex San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IBM Plex Sans"/>
              </a:rPr>
              <a:t>Only 14-day-old flies produce the next generation.</a:t>
            </a:r>
            <a:endParaRPr lang="en-US">
              <a:latin typeface="IBM Plex Sans"/>
            </a:endParaRPr>
          </a:p>
        </p:txBody>
      </p:sp>
      <p:pic>
        <p:nvPicPr>
          <p:cNvPr id="15603719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587607" y="3427855"/>
            <a:ext cx="1303960" cy="1303960"/>
          </a:xfrm>
          <a:prstGeom prst="rect">
            <a:avLst/>
          </a:prstGeom>
        </p:spPr>
      </p:pic>
      <p:sp>
        <p:nvSpPr>
          <p:cNvPr id="226527153" name="Google Shape;107;p20"/>
          <p:cNvSpPr txBox="1"/>
          <p:nvPr/>
        </p:nvSpPr>
        <p:spPr bwMode="auto">
          <a:xfrm rot="0" flipH="0" flipV="0">
            <a:off x="620930" y="3805488"/>
            <a:ext cx="1270636" cy="76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B-type</a:t>
            </a:r>
            <a:endParaRPr sz="1200">
              <a:solidFill>
                <a:schemeClr val="bg1"/>
              </a:solidFill>
              <a:latin typeface="IBM Plex San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14-day generations</a:t>
            </a:r>
            <a:endParaRPr sz="1200">
              <a:solidFill>
                <a:schemeClr val="bg1"/>
              </a:solidFill>
            </a:endParaRPr>
          </a:p>
        </p:txBody>
      </p:sp>
      <p:pic>
        <p:nvPicPr>
          <p:cNvPr id="56702097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1988399" y="3539355"/>
            <a:ext cx="1200814" cy="1145547"/>
          </a:xfrm>
          <a:prstGeom prst="rect">
            <a:avLst/>
          </a:prstGeom>
        </p:spPr>
      </p:pic>
      <p:sp>
        <p:nvSpPr>
          <p:cNvPr id="428598845" name="Google Shape;107;p20"/>
          <p:cNvSpPr txBox="1"/>
          <p:nvPr/>
        </p:nvSpPr>
        <p:spPr bwMode="auto">
          <a:xfrm rot="0" flipH="0" flipV="0">
            <a:off x="604268" y="221625"/>
            <a:ext cx="2640212" cy="76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IBM Plex Sans"/>
              </a:rPr>
              <a:t>"</a:t>
            </a:r>
            <a:r>
              <a:rPr lang="en">
                <a:solidFill>
                  <a:srgbClr val="377EB8"/>
                </a:solidFill>
                <a:latin typeface="IBM Plex Sans"/>
              </a:rPr>
              <a:t>Old</a:t>
            </a:r>
            <a:r>
              <a:rPr lang="en">
                <a:latin typeface="IBM Plex Sans"/>
              </a:rPr>
              <a:t>"</a:t>
            </a:r>
            <a:endParaRPr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Only 70-day-old flies produce the next generation.</a:t>
            </a:r>
            <a:endParaRPr/>
          </a:p>
        </p:txBody>
      </p:sp>
      <p:sp>
        <p:nvSpPr>
          <p:cNvPr id="1657585995" name="Google Shape;107;p20"/>
          <p:cNvSpPr txBox="1"/>
          <p:nvPr/>
        </p:nvSpPr>
        <p:spPr bwMode="auto">
          <a:xfrm rot="0" flipH="0" flipV="0">
            <a:off x="1891567" y="1814749"/>
            <a:ext cx="1627215" cy="76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IBM Plex Sans"/>
              </a:rPr>
              <a:t>x10</a:t>
            </a:r>
            <a:endParaRPr lang="en-US">
              <a:latin typeface="IBM Plex Sans"/>
            </a:endParaRPr>
          </a:p>
        </p:txBody>
      </p:sp>
      <p:pic>
        <p:nvPicPr>
          <p:cNvPr id="1723244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rot="0" flipH="0" flipV="0">
            <a:off x="587607" y="1061010"/>
            <a:ext cx="1303960" cy="1303960"/>
          </a:xfrm>
          <a:prstGeom prst="rect">
            <a:avLst/>
          </a:prstGeom>
        </p:spPr>
      </p:pic>
      <p:sp>
        <p:nvSpPr>
          <p:cNvPr id="677790261" name="Google Shape;107;p20"/>
          <p:cNvSpPr txBox="1"/>
          <p:nvPr/>
        </p:nvSpPr>
        <p:spPr bwMode="auto">
          <a:xfrm rot="0" flipH="0" flipV="0">
            <a:off x="604268" y="1431013"/>
            <a:ext cx="1270637" cy="76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O-type</a:t>
            </a:r>
            <a:endParaRPr sz="1200">
              <a:solidFill>
                <a:schemeClr val="bg1"/>
              </a:solidFill>
              <a:latin typeface="IBM Plex San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70-day generations</a:t>
            </a:r>
            <a:endParaRPr sz="1200">
              <a:solidFill>
                <a:schemeClr val="bg1"/>
              </a:solidFill>
            </a:endParaRPr>
          </a:p>
        </p:txBody>
      </p:sp>
      <p:pic>
        <p:nvPicPr>
          <p:cNvPr id="294550961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rot="0" flipH="0" flipV="0">
            <a:off x="1988399" y="1147754"/>
            <a:ext cx="1256081" cy="1130473"/>
          </a:xfrm>
          <a:prstGeom prst="rect">
            <a:avLst/>
          </a:prstGeom>
        </p:spPr>
      </p:pic>
      <p:pic>
        <p:nvPicPr>
          <p:cNvPr id="1233083215" name="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 bwMode="auto">
          <a:xfrm flipH="0" flipV="0">
            <a:off x="3971719" y="1973456"/>
            <a:ext cx="4709216" cy="1687695"/>
          </a:xfrm>
          <a:prstGeom prst="rect">
            <a:avLst/>
          </a:prstGeom>
        </p:spPr>
      </p:pic>
      <p:sp>
        <p:nvSpPr>
          <p:cNvPr id="1405946814" name=""/>
          <p:cNvSpPr txBox="1"/>
          <p:nvPr/>
        </p:nvSpPr>
        <p:spPr bwMode="auto">
          <a:xfrm flipH="0" flipV="0">
            <a:off x="3908220" y="3708673"/>
            <a:ext cx="1656957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Generation </a:t>
            </a:r>
            <a:r>
              <a:rPr>
                <a:solidFill>
                  <a:srgbClr val="377EB8"/>
                </a:solidFill>
              </a:rPr>
              <a:t>01</a:t>
            </a:r>
            <a:endParaRPr/>
          </a:p>
          <a:p>
            <a:pPr algn="ctr">
              <a:defRPr/>
            </a:pPr>
            <a:r>
              <a:rPr/>
              <a:t>2018</a:t>
            </a:r>
            <a:endParaRPr/>
          </a:p>
        </p:txBody>
      </p:sp>
      <p:sp>
        <p:nvSpPr>
          <p:cNvPr id="723285889" name=""/>
          <p:cNvSpPr txBox="1"/>
          <p:nvPr/>
        </p:nvSpPr>
        <p:spPr bwMode="auto">
          <a:xfrm flipH="0" flipV="0">
            <a:off x="5758866" y="3708673"/>
            <a:ext cx="1685910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Generation </a:t>
            </a:r>
            <a:r>
              <a:rPr>
                <a:solidFill>
                  <a:srgbClr val="377EB8"/>
                </a:solidFill>
              </a:rPr>
              <a:t>20</a:t>
            </a:r>
            <a:endParaRPr/>
          </a:p>
          <a:p>
            <a:pPr algn="ctr">
              <a:defRPr/>
            </a:pPr>
            <a:r>
              <a:rPr/>
              <a:t>2022</a:t>
            </a:r>
            <a:endParaRPr/>
          </a:p>
        </p:txBody>
      </p:sp>
      <p:sp>
        <p:nvSpPr>
          <p:cNvPr id="685074738" name=""/>
          <p:cNvSpPr txBox="1"/>
          <p:nvPr/>
        </p:nvSpPr>
        <p:spPr bwMode="auto">
          <a:xfrm flipH="0" flipV="0">
            <a:off x="6728740" y="1355441"/>
            <a:ext cx="1800156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Phenotypic &amp; Genotypic data</a:t>
            </a:r>
            <a:endParaRPr/>
          </a:p>
        </p:txBody>
      </p:sp>
      <p:cxnSp>
        <p:nvCxnSpPr>
          <p:cNvPr id="670555452" name=""/>
          <p:cNvCxnSpPr/>
          <p:nvPr/>
        </p:nvCxnSpPr>
        <p:spPr bwMode="auto">
          <a:xfrm rot="16199969" flipH="0" flipV="0">
            <a:off x="6637525" y="1604694"/>
            <a:ext cx="358237" cy="385328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2463903" name=""/>
          <p:cNvSpPr txBox="1"/>
          <p:nvPr/>
        </p:nvSpPr>
        <p:spPr bwMode="auto">
          <a:xfrm flipH="0" flipV="0">
            <a:off x="4821304" y="1427356"/>
            <a:ext cx="180303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 Genotypic</a:t>
            </a:r>
            <a:r>
              <a:rPr/>
              <a:t> data</a:t>
            </a:r>
            <a:endParaRPr/>
          </a:p>
        </p:txBody>
      </p:sp>
      <p:cxnSp>
        <p:nvCxnSpPr>
          <p:cNvPr id="438326205" name=""/>
          <p:cNvCxnSpPr/>
          <p:nvPr/>
        </p:nvCxnSpPr>
        <p:spPr bwMode="auto">
          <a:xfrm rot="16199969" flipH="0" flipV="0">
            <a:off x="4710091" y="1608233"/>
            <a:ext cx="358237" cy="385328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5643542" name=""/>
          <p:cNvSpPr txBox="1"/>
          <p:nvPr/>
        </p:nvSpPr>
        <p:spPr bwMode="auto">
          <a:xfrm flipH="0" flipV="0">
            <a:off x="7667360" y="3708673"/>
            <a:ext cx="1687710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Generation </a:t>
            </a:r>
            <a:r>
              <a:rPr>
                <a:solidFill>
                  <a:srgbClr val="377EB8"/>
                </a:solidFill>
              </a:rPr>
              <a:t>42</a:t>
            </a:r>
            <a:endParaRPr/>
          </a:p>
          <a:p>
            <a:pPr algn="ctr">
              <a:defRPr/>
            </a:pPr>
            <a:r>
              <a:rPr/>
              <a:t>2025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15475438" name="Google Shape;115;p2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037732" y="4694625"/>
            <a:ext cx="946962" cy="330782"/>
          </a:xfrm>
          <a:prstGeom prst="rect">
            <a:avLst/>
          </a:prstGeom>
          <a:noFill/>
          <a:ln>
            <a:noFill/>
          </a:ln>
        </p:spPr>
      </p:pic>
      <p:sp>
        <p:nvSpPr>
          <p:cNvPr id="1244314317" name="Google Shape;107;p20"/>
          <p:cNvSpPr txBox="1"/>
          <p:nvPr/>
        </p:nvSpPr>
        <p:spPr bwMode="auto">
          <a:xfrm rot="0" flipH="0" flipV="0">
            <a:off x="1891566" y="4189223"/>
            <a:ext cx="1627214" cy="76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IBM Plex Sans"/>
              </a:rPr>
              <a:t>x10</a:t>
            </a:r>
            <a:endParaRPr lang="en-US">
              <a:latin typeface="IBM Plex Sans"/>
            </a:endParaRPr>
          </a:p>
        </p:txBody>
      </p:sp>
      <p:sp>
        <p:nvSpPr>
          <p:cNvPr id="1050101477" name="Google Shape;107;p20"/>
          <p:cNvSpPr txBox="1"/>
          <p:nvPr/>
        </p:nvSpPr>
        <p:spPr bwMode="auto">
          <a:xfrm rot="0" flipH="0" flipV="0">
            <a:off x="620929" y="2635492"/>
            <a:ext cx="2569545" cy="76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tx1"/>
                </a:solidFill>
                <a:latin typeface="IBM Plex Sans"/>
              </a:rPr>
              <a:t>“</a:t>
            </a:r>
            <a:r>
              <a:rPr lang="en">
                <a:solidFill>
                  <a:srgbClr val="E43A3F"/>
                </a:solidFill>
                <a:latin typeface="IBM Plex Sans"/>
              </a:rPr>
              <a:t>Baseline</a:t>
            </a:r>
            <a:r>
              <a:rPr lang="en">
                <a:solidFill>
                  <a:schemeClr val="tx1"/>
                </a:solidFill>
                <a:latin typeface="IBM Plex Sans"/>
              </a:rPr>
              <a:t>”</a:t>
            </a:r>
            <a:endParaRPr lang="en">
              <a:latin typeface="IBM Plex San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latin typeface="IBM Plex Sans"/>
              </a:rPr>
              <a:t>Only 14-day-old flies produce the next generation.</a:t>
            </a:r>
            <a:endParaRPr lang="en-US">
              <a:latin typeface="IBM Plex Sans"/>
            </a:endParaRPr>
          </a:p>
        </p:txBody>
      </p:sp>
      <p:pic>
        <p:nvPicPr>
          <p:cNvPr id="200511928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587606" y="3427854"/>
            <a:ext cx="1303959" cy="1303959"/>
          </a:xfrm>
          <a:prstGeom prst="rect">
            <a:avLst/>
          </a:prstGeom>
        </p:spPr>
      </p:pic>
      <p:sp>
        <p:nvSpPr>
          <p:cNvPr id="1864814474" name="Google Shape;107;p20"/>
          <p:cNvSpPr txBox="1"/>
          <p:nvPr/>
        </p:nvSpPr>
        <p:spPr bwMode="auto">
          <a:xfrm rot="0" flipH="0" flipV="0">
            <a:off x="620929" y="3805488"/>
            <a:ext cx="1270635" cy="76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B-type</a:t>
            </a:r>
            <a:endParaRPr sz="1200">
              <a:solidFill>
                <a:schemeClr val="bg1"/>
              </a:solidFill>
              <a:latin typeface="IBM Plex San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14-day generations</a:t>
            </a:r>
            <a:endParaRPr sz="1200">
              <a:solidFill>
                <a:schemeClr val="bg1"/>
              </a:solidFill>
            </a:endParaRPr>
          </a:p>
        </p:txBody>
      </p:sp>
      <p:pic>
        <p:nvPicPr>
          <p:cNvPr id="64577485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1988398" y="3539354"/>
            <a:ext cx="1200813" cy="1145547"/>
          </a:xfrm>
          <a:prstGeom prst="rect">
            <a:avLst/>
          </a:prstGeom>
        </p:spPr>
      </p:pic>
      <p:sp>
        <p:nvSpPr>
          <p:cNvPr id="2064052766" name="Google Shape;107;p20"/>
          <p:cNvSpPr txBox="1"/>
          <p:nvPr/>
        </p:nvSpPr>
        <p:spPr bwMode="auto">
          <a:xfrm rot="0" flipH="0" flipV="0">
            <a:off x="604266" y="221625"/>
            <a:ext cx="2640211" cy="76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IBM Plex Sans"/>
              </a:rPr>
              <a:t>"</a:t>
            </a:r>
            <a:r>
              <a:rPr lang="en">
                <a:solidFill>
                  <a:srgbClr val="377EB8"/>
                </a:solidFill>
                <a:latin typeface="IBM Plex Sans"/>
              </a:rPr>
              <a:t>Old</a:t>
            </a:r>
            <a:r>
              <a:rPr lang="en">
                <a:latin typeface="IBM Plex Sans"/>
              </a:rPr>
              <a:t>"</a:t>
            </a:r>
            <a:endParaRPr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Only 70-day-old flies produce the next generation.</a:t>
            </a:r>
            <a:endParaRPr/>
          </a:p>
        </p:txBody>
      </p:sp>
      <p:sp>
        <p:nvSpPr>
          <p:cNvPr id="1461929056" name="Google Shape;107;p20"/>
          <p:cNvSpPr txBox="1"/>
          <p:nvPr/>
        </p:nvSpPr>
        <p:spPr bwMode="auto">
          <a:xfrm rot="0" flipH="0" flipV="0">
            <a:off x="1891566" y="1814748"/>
            <a:ext cx="1627214" cy="76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IBM Plex Sans"/>
              </a:rPr>
              <a:t>x10</a:t>
            </a:r>
            <a:endParaRPr lang="en-US">
              <a:latin typeface="IBM Plex Sans"/>
            </a:endParaRPr>
          </a:p>
        </p:txBody>
      </p:sp>
      <p:pic>
        <p:nvPicPr>
          <p:cNvPr id="172193468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rot="0" flipH="0" flipV="0">
            <a:off x="587606" y="1061010"/>
            <a:ext cx="1303959" cy="1303959"/>
          </a:xfrm>
          <a:prstGeom prst="rect">
            <a:avLst/>
          </a:prstGeom>
        </p:spPr>
      </p:pic>
      <p:sp>
        <p:nvSpPr>
          <p:cNvPr id="866014200" name="Google Shape;107;p20"/>
          <p:cNvSpPr txBox="1"/>
          <p:nvPr/>
        </p:nvSpPr>
        <p:spPr bwMode="auto">
          <a:xfrm rot="0" flipH="0" flipV="0">
            <a:off x="604266" y="1431012"/>
            <a:ext cx="1270636" cy="76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O-type</a:t>
            </a:r>
            <a:endParaRPr sz="1200">
              <a:solidFill>
                <a:schemeClr val="bg1"/>
              </a:solidFill>
              <a:latin typeface="IBM Plex San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70-day generations</a:t>
            </a:r>
            <a:endParaRPr sz="1200">
              <a:solidFill>
                <a:schemeClr val="bg1"/>
              </a:solidFill>
            </a:endParaRPr>
          </a:p>
        </p:txBody>
      </p:sp>
      <p:pic>
        <p:nvPicPr>
          <p:cNvPr id="948153823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rot="0" flipH="0" flipV="0">
            <a:off x="1988398" y="1147753"/>
            <a:ext cx="1256081" cy="1130472"/>
          </a:xfrm>
          <a:prstGeom prst="rect">
            <a:avLst/>
          </a:prstGeom>
        </p:spPr>
      </p:pic>
      <p:pic>
        <p:nvPicPr>
          <p:cNvPr id="1031623268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3971718" y="1973455"/>
            <a:ext cx="4709215" cy="1687694"/>
          </a:xfrm>
          <a:prstGeom prst="rect">
            <a:avLst/>
          </a:prstGeom>
        </p:spPr>
      </p:pic>
      <p:sp>
        <p:nvSpPr>
          <p:cNvPr id="339305047" name=""/>
          <p:cNvSpPr txBox="1"/>
          <p:nvPr/>
        </p:nvSpPr>
        <p:spPr bwMode="auto">
          <a:xfrm flipH="0" flipV="0">
            <a:off x="3908219" y="3708672"/>
            <a:ext cx="1656956" cy="5185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Generation </a:t>
            </a:r>
            <a:r>
              <a:rPr>
                <a:solidFill>
                  <a:srgbClr val="377EB8"/>
                </a:solidFill>
              </a:rPr>
              <a:t>01</a:t>
            </a:r>
            <a:endParaRPr/>
          </a:p>
          <a:p>
            <a:pPr algn="ctr">
              <a:defRPr/>
            </a:pPr>
            <a:r>
              <a:rPr/>
              <a:t>2018</a:t>
            </a:r>
            <a:endParaRPr/>
          </a:p>
        </p:txBody>
      </p:sp>
      <p:sp>
        <p:nvSpPr>
          <p:cNvPr id="275590691" name=""/>
          <p:cNvSpPr txBox="1"/>
          <p:nvPr/>
        </p:nvSpPr>
        <p:spPr bwMode="auto">
          <a:xfrm flipH="0" flipV="0">
            <a:off x="5758866" y="3708672"/>
            <a:ext cx="1685909" cy="5185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Generation </a:t>
            </a:r>
            <a:r>
              <a:rPr>
                <a:solidFill>
                  <a:srgbClr val="377EB8"/>
                </a:solidFill>
              </a:rPr>
              <a:t>20</a:t>
            </a:r>
            <a:endParaRPr/>
          </a:p>
          <a:p>
            <a:pPr algn="ctr">
              <a:defRPr/>
            </a:pPr>
            <a:r>
              <a:rPr/>
              <a:t>2022</a:t>
            </a:r>
            <a:endParaRPr/>
          </a:p>
        </p:txBody>
      </p:sp>
      <p:sp>
        <p:nvSpPr>
          <p:cNvPr id="1439338650" name=""/>
          <p:cNvSpPr txBox="1"/>
          <p:nvPr/>
        </p:nvSpPr>
        <p:spPr bwMode="auto">
          <a:xfrm flipH="0" flipV="0">
            <a:off x="6728739" y="1355440"/>
            <a:ext cx="1800155" cy="5185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Phenotypic &amp; Genotypic data</a:t>
            </a:r>
            <a:endParaRPr/>
          </a:p>
        </p:txBody>
      </p:sp>
      <p:cxnSp>
        <p:nvCxnSpPr>
          <p:cNvPr id="957090303" name=""/>
          <p:cNvCxnSpPr/>
          <p:nvPr/>
        </p:nvCxnSpPr>
        <p:spPr bwMode="auto">
          <a:xfrm rot="16199932" flipH="0" flipV="0">
            <a:off x="6637525" y="1604693"/>
            <a:ext cx="358236" cy="385327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9408442" name=""/>
          <p:cNvSpPr txBox="1"/>
          <p:nvPr/>
        </p:nvSpPr>
        <p:spPr bwMode="auto">
          <a:xfrm flipH="0" flipV="0">
            <a:off x="4821303" y="1427355"/>
            <a:ext cx="1803034" cy="30515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 Genotypic</a:t>
            </a:r>
            <a:r>
              <a:rPr/>
              <a:t> data</a:t>
            </a:r>
            <a:endParaRPr/>
          </a:p>
        </p:txBody>
      </p:sp>
      <p:cxnSp>
        <p:nvCxnSpPr>
          <p:cNvPr id="1317450406" name=""/>
          <p:cNvCxnSpPr/>
          <p:nvPr/>
        </p:nvCxnSpPr>
        <p:spPr bwMode="auto">
          <a:xfrm rot="16199932" flipH="0" flipV="0">
            <a:off x="4710090" y="1608232"/>
            <a:ext cx="358236" cy="385327"/>
          </a:xfrm>
          <a:prstGeom prst="line">
            <a:avLst/>
          </a:prstGeom>
          <a:ln w="19049" cap="flat" cmpd="sng" algn="ctr">
            <a:solidFill>
              <a:schemeClr val="tx1"/>
            </a:solidFill>
            <a:prstDash val="soli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2679914" name=""/>
          <p:cNvSpPr txBox="1"/>
          <p:nvPr/>
        </p:nvSpPr>
        <p:spPr bwMode="auto">
          <a:xfrm flipH="0" flipV="0">
            <a:off x="7667359" y="3708672"/>
            <a:ext cx="1687709" cy="5185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/>
              <a:t>Generation </a:t>
            </a:r>
            <a:r>
              <a:rPr>
                <a:solidFill>
                  <a:srgbClr val="377EB8"/>
                </a:solidFill>
              </a:rPr>
              <a:t>42</a:t>
            </a:r>
            <a:endParaRPr/>
          </a:p>
          <a:p>
            <a:pPr algn="ctr">
              <a:defRPr/>
            </a:pPr>
            <a:r>
              <a:rPr/>
              <a:t>2025</a:t>
            </a:r>
            <a:endParaRPr/>
          </a:p>
        </p:txBody>
      </p:sp>
      <p:sp>
        <p:nvSpPr>
          <p:cNvPr id="947037598" name=""/>
          <p:cNvSpPr txBox="1"/>
          <p:nvPr/>
        </p:nvSpPr>
        <p:spPr bwMode="auto">
          <a:xfrm flipH="0" flipV="0">
            <a:off x="5179174" y="221624"/>
            <a:ext cx="4009681" cy="72273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114298" indent="0" algn="l" defTabSz="914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pPr>
            <a:r>
              <a:rPr sz="1800" strike="noStrike" cap="none" spc="0">
                <a:solidFill>
                  <a:schemeClr val="tx1"/>
                </a:solidFill>
              </a:rPr>
              <a:t>Pooled population sequencing,</a:t>
            </a:r>
            <a:endParaRPr sz="1800" strike="noStrike" cap="none" spc="0">
              <a:solidFill>
                <a:schemeClr val="tx1"/>
              </a:solidFill>
            </a:endParaRPr>
          </a:p>
          <a:p>
            <a:pPr marL="114298" indent="0" algn="l" defTabSz="914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100 females per population</a:t>
            </a:r>
            <a:endParaRPr sz="1800" strike="noStrike" cap="none" spc="0">
              <a:solidFill>
                <a:schemeClr val="tx1"/>
              </a:solidFill>
            </a:endParaRPr>
          </a:p>
        </p:txBody>
      </p:sp>
      <p:pic>
        <p:nvPicPr>
          <p:cNvPr id="789994006" name="Picture 4" descr="A logo of a university&#10;&#10;AI-generated content may be incorrect.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4421576" y="221625"/>
            <a:ext cx="799453" cy="842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52610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7520" y="1135062"/>
            <a:ext cx="4050590" cy="2728118"/>
          </a:xfrm>
          <a:prstGeom prst="rect">
            <a:avLst/>
          </a:prstGeom>
          <a:ln w="126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59447182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840201" y="4058235"/>
            <a:ext cx="1053418" cy="1053418"/>
          </a:xfrm>
          <a:prstGeom prst="rect">
            <a:avLst/>
          </a:prstGeom>
        </p:spPr>
      </p:pic>
      <p:sp>
        <p:nvSpPr>
          <p:cNvPr id="693617734" name="Google Shape;107;p20"/>
          <p:cNvSpPr txBox="1"/>
          <p:nvPr/>
        </p:nvSpPr>
        <p:spPr bwMode="auto">
          <a:xfrm rot="0" flipH="0" flipV="0">
            <a:off x="913410" y="4435868"/>
            <a:ext cx="907000" cy="62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B-type</a:t>
            </a:r>
            <a:endParaRPr lang="en" sz="1200">
              <a:solidFill>
                <a:schemeClr val="bg1"/>
              </a:solidFill>
              <a:latin typeface="IBM Plex San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14-day gens.</a:t>
            </a:r>
            <a:endParaRPr sz="1200">
              <a:solidFill>
                <a:schemeClr val="bg1"/>
              </a:solidFill>
              <a:latin typeface="IBM Plex Sans"/>
            </a:endParaRPr>
          </a:p>
        </p:txBody>
      </p:sp>
      <p:pic>
        <p:nvPicPr>
          <p:cNvPr id="89252110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2605990" y="4058235"/>
            <a:ext cx="1053418" cy="1053418"/>
          </a:xfrm>
          <a:prstGeom prst="rect">
            <a:avLst/>
          </a:prstGeom>
        </p:spPr>
      </p:pic>
      <p:sp>
        <p:nvSpPr>
          <p:cNvPr id="1345505203" name="Google Shape;107;p20"/>
          <p:cNvSpPr txBox="1"/>
          <p:nvPr/>
        </p:nvSpPr>
        <p:spPr bwMode="auto">
          <a:xfrm rot="0" flipH="0" flipV="0">
            <a:off x="2679199" y="4428238"/>
            <a:ext cx="907000" cy="62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O-type</a:t>
            </a:r>
            <a:endParaRPr sz="1200">
              <a:solidFill>
                <a:schemeClr val="bg1"/>
              </a:solidFill>
              <a:latin typeface="IBM Plex San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70-day gens.</a:t>
            </a:r>
            <a:endParaRPr sz="1200">
              <a:solidFill>
                <a:schemeClr val="bg1"/>
              </a:solidFill>
            </a:endParaRPr>
          </a:p>
        </p:txBody>
      </p:sp>
      <p:sp>
        <p:nvSpPr>
          <p:cNvPr id="1418850786" name="Title 1"/>
          <p:cNvSpPr>
            <a:spLocks noGrp="1"/>
          </p:cNvSpPr>
          <p:nvPr/>
        </p:nvSpPr>
        <p:spPr bwMode="auto">
          <a:xfrm>
            <a:off x="311698" y="87237"/>
            <a:ext cx="8520598" cy="572698"/>
          </a:xfrm>
        </p:spPr>
        <p:txBody>
          <a:bodyPr spcFirstLastPara="1" vertOverflow="overflow" horzOverflow="overflow" vert="horz" wrap="square" lIns="91422" tIns="91422" rIns="91422" bIns="91422" numCol="1" spcCol="0" rtlCol="0" fromWordArt="0" anchor="ctr" anchorCtr="0" forceAA="0" upright="0" compatLnSpc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>
              <a:defRPr/>
            </a:pPr>
            <a:r>
              <a:rPr lang="en-US" sz="21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Strong evidence of consistent </a:t>
            </a:r>
            <a:r>
              <a:rPr lang="en-US" sz="2100" b="1" i="1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phenotypic </a:t>
            </a:r>
            <a:r>
              <a:rPr lang="en-US" sz="21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differentiation</a:t>
            </a:r>
            <a:endParaRPr b="1"/>
          </a:p>
        </p:txBody>
      </p:sp>
      <p:pic>
        <p:nvPicPr>
          <p:cNvPr id="772713153" name="Google Shape;115;p21"/>
          <p:cNvPicPr/>
          <p:nvPr/>
        </p:nvPicPr>
        <p:blipFill>
          <a:blip r:embed="rId6">
            <a:alphaModFix/>
          </a:blip>
          <a:stretch/>
        </p:blipFill>
        <p:spPr bwMode="auto">
          <a:xfrm>
            <a:off x="8037732" y="4694625"/>
            <a:ext cx="946962" cy="33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464525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7519" y="1135062"/>
            <a:ext cx="4050589" cy="2728117"/>
          </a:xfrm>
          <a:prstGeom prst="rect">
            <a:avLst/>
          </a:prstGeom>
          <a:ln w="126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166168015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572000" y="637685"/>
            <a:ext cx="2084387" cy="1403858"/>
          </a:xfrm>
          <a:prstGeom prst="rect">
            <a:avLst/>
          </a:prstGeom>
          <a:ln w="126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156712295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840200" y="4058235"/>
            <a:ext cx="1053417" cy="1053417"/>
          </a:xfrm>
          <a:prstGeom prst="rect">
            <a:avLst/>
          </a:prstGeom>
        </p:spPr>
      </p:pic>
      <p:sp>
        <p:nvSpPr>
          <p:cNvPr id="941058386" name="Google Shape;107;p20"/>
          <p:cNvSpPr txBox="1"/>
          <p:nvPr/>
        </p:nvSpPr>
        <p:spPr bwMode="auto">
          <a:xfrm rot="0" flipH="0" flipV="0">
            <a:off x="913410" y="4435867"/>
            <a:ext cx="906999" cy="62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B-type</a:t>
            </a:r>
            <a:endParaRPr lang="en" sz="1200">
              <a:solidFill>
                <a:schemeClr val="bg1"/>
              </a:solidFill>
              <a:latin typeface="IBM Plex San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14-day gens.</a:t>
            </a:r>
            <a:endParaRPr sz="1200">
              <a:solidFill>
                <a:schemeClr val="bg1"/>
              </a:solidFill>
              <a:latin typeface="IBM Plex Sans"/>
            </a:endParaRPr>
          </a:p>
        </p:txBody>
      </p:sp>
      <p:pic>
        <p:nvPicPr>
          <p:cNvPr id="36212509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rot="0" flipH="0" flipV="0">
            <a:off x="2605989" y="4058235"/>
            <a:ext cx="1053417" cy="1053417"/>
          </a:xfrm>
          <a:prstGeom prst="rect">
            <a:avLst/>
          </a:prstGeom>
        </p:spPr>
      </p:pic>
      <p:sp>
        <p:nvSpPr>
          <p:cNvPr id="938129258" name="Google Shape;107;p20"/>
          <p:cNvSpPr txBox="1"/>
          <p:nvPr/>
        </p:nvSpPr>
        <p:spPr bwMode="auto">
          <a:xfrm rot="0" flipH="0" flipV="0">
            <a:off x="2679198" y="4428237"/>
            <a:ext cx="906999" cy="62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O-type</a:t>
            </a:r>
            <a:endParaRPr sz="1200">
              <a:solidFill>
                <a:schemeClr val="bg1"/>
              </a:solidFill>
              <a:latin typeface="IBM Plex San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bg1"/>
                </a:solidFill>
                <a:latin typeface="IBM Plex Sans"/>
              </a:rPr>
              <a:t>70-day gens.</a:t>
            </a:r>
            <a:endParaRPr sz="1200">
              <a:solidFill>
                <a:schemeClr val="bg1"/>
              </a:solidFill>
            </a:endParaRPr>
          </a:p>
        </p:txBody>
      </p:sp>
      <p:sp>
        <p:nvSpPr>
          <p:cNvPr id="1500015566" name="Title 1"/>
          <p:cNvSpPr>
            <a:spLocks noGrp="1"/>
          </p:cNvSpPr>
          <p:nvPr/>
        </p:nvSpPr>
        <p:spPr bwMode="auto">
          <a:xfrm>
            <a:off x="311698" y="87237"/>
            <a:ext cx="8520598" cy="572698"/>
          </a:xfrm>
        </p:spPr>
        <p:txBody>
          <a:bodyPr spcFirstLastPara="1" vertOverflow="overflow" horzOverflow="overflow" vert="horz" wrap="square" lIns="91422" tIns="91422" rIns="91422" bIns="91422" numCol="1" spcCol="0" rtlCol="0" fromWordArt="0" anchor="ctr" anchorCtr="0" forceAA="0" upright="0" compatLnSpc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 algn="l">
              <a:defRPr/>
            </a:pPr>
            <a:r>
              <a:rPr lang="en-US" sz="21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Strong evidence of consistent </a:t>
            </a:r>
            <a:r>
              <a:rPr lang="en-US" sz="2100" b="1" i="1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phenotypic </a:t>
            </a:r>
            <a:r>
              <a:rPr lang="en-US" sz="2100" b="1" i="0" u="none" strike="noStrike" cap="none" spc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differentiation</a:t>
            </a:r>
            <a:endParaRPr b="1"/>
          </a:p>
        </p:txBody>
      </p:sp>
      <p:pic>
        <p:nvPicPr>
          <p:cNvPr id="1855229052" name="Google Shape;115;p21"/>
          <p:cNvPicPr/>
          <p:nvPr/>
        </p:nvPicPr>
        <p:blipFill>
          <a:blip r:embed="rId7">
            <a:alphaModFix/>
          </a:blip>
          <a:stretch/>
        </p:blipFill>
        <p:spPr bwMode="auto">
          <a:xfrm>
            <a:off x="8037732" y="4694625"/>
            <a:ext cx="946962" cy="33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IBM Simple Light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>
    <a:extraClrScheme>
      <a:clrScheme name="Simple Light">
        <a:dk1>
          <a:srgbClr val="000000"/>
        </a:dk1>
        <a:lt1>
          <a:srgbClr val="FFFFFF"/>
        </a:lt1>
        <a:dk2>
          <a:srgbClr val="595959"/>
        </a:dk2>
        <a:lt2>
          <a:srgbClr val="EEEEEE"/>
        </a:lt2>
        <a:accent1>
          <a:srgbClr val="4285F4"/>
        </a:accent1>
        <a:accent2>
          <a:srgbClr val="212121"/>
        </a:accent2>
        <a:accent3>
          <a:srgbClr val="78909C"/>
        </a:accent3>
        <a:accent4>
          <a:srgbClr val="FFAB40"/>
        </a:accent4>
        <a:accent5>
          <a:srgbClr val="0097A7"/>
        </a:accent5>
        <a:accent6>
          <a:srgbClr val="EEFF41"/>
        </a:accent6>
        <a:hlink>
          <a:srgbClr val="0097A7"/>
        </a:hlink>
        <a:folHlink>
          <a:srgbClr val="0097A7"/>
        </a:folHlink>
      </a:clrScheme>
    </a:extraClrScheme>
  </a:extraClrSchemeLst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ONLYOFFICE/8.3.3.21</Application>
  <PresentationFormat>On-screen Show (4:3)</PresentationFormat>
  <Paragraphs>0</Paragraphs>
  <Slides>23</Slides>
  <Notes>23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  <cp:revision>235</cp:revision>
  <dcterms:modified xsi:type="dcterms:W3CDTF">2025-05-21T20:09:15Z</dcterms:modified>
</cp:coreProperties>
</file>